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comments/comment2.xml" ContentType="application/vnd.openxmlformats-officedocument.presentationml.comment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comments/comment1.xml" ContentType="application/vnd.openxmlformats-officedocument.presentationml.comments+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53"/>
  </p:notesMasterIdLst>
  <p:sldIdLst>
    <p:sldId id="293" r:id="rId2"/>
    <p:sldId id="257" r:id="rId3"/>
    <p:sldId id="258" r:id="rId4"/>
    <p:sldId id="259" r:id="rId5"/>
    <p:sldId id="260" r:id="rId6"/>
    <p:sldId id="262" r:id="rId7"/>
    <p:sldId id="279" r:id="rId8"/>
    <p:sldId id="269" r:id="rId9"/>
    <p:sldId id="306" r:id="rId10"/>
    <p:sldId id="261" r:id="rId11"/>
    <p:sldId id="266" r:id="rId12"/>
    <p:sldId id="280" r:id="rId13"/>
    <p:sldId id="281" r:id="rId14"/>
    <p:sldId id="282" r:id="rId15"/>
    <p:sldId id="283" r:id="rId16"/>
    <p:sldId id="284" r:id="rId17"/>
    <p:sldId id="274" r:id="rId18"/>
    <p:sldId id="267" r:id="rId19"/>
    <p:sldId id="270" r:id="rId20"/>
    <p:sldId id="278" r:id="rId21"/>
    <p:sldId id="263" r:id="rId22"/>
    <p:sldId id="264" r:id="rId23"/>
    <p:sldId id="265" r:id="rId24"/>
    <p:sldId id="307" r:id="rId25"/>
    <p:sldId id="291" r:id="rId26"/>
    <p:sldId id="292" r:id="rId27"/>
    <p:sldId id="289" r:id="rId28"/>
    <p:sldId id="290" r:id="rId29"/>
    <p:sldId id="288" r:id="rId30"/>
    <p:sldId id="303" r:id="rId31"/>
    <p:sldId id="304" r:id="rId32"/>
    <p:sldId id="271" r:id="rId33"/>
    <p:sldId id="272" r:id="rId34"/>
    <p:sldId id="273" r:id="rId35"/>
    <p:sldId id="301" r:id="rId36"/>
    <p:sldId id="287" r:id="rId37"/>
    <p:sldId id="305" r:id="rId38"/>
    <p:sldId id="276" r:id="rId39"/>
    <p:sldId id="302" r:id="rId40"/>
    <p:sldId id="277" r:id="rId41"/>
    <p:sldId id="296" r:id="rId42"/>
    <p:sldId id="298" r:id="rId43"/>
    <p:sldId id="297" r:id="rId44"/>
    <p:sldId id="275" r:id="rId45"/>
    <p:sldId id="286" r:id="rId46"/>
    <p:sldId id="268" r:id="rId47"/>
    <p:sldId id="299" r:id="rId48"/>
    <p:sldId id="300" r:id="rId49"/>
    <p:sldId id="295" r:id="rId50"/>
    <p:sldId id="285" r:id="rId51"/>
    <p:sldId id="294" r:id="rId52"/>
  </p:sldIdLst>
  <p:sldSz cx="9144000" cy="6858000" type="screen4x3"/>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днс" initials="д" lastIdx="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00FF00"/>
    <a:srgbClr val="3333FF"/>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765" autoAdjust="0"/>
    <p:restoredTop sz="94660"/>
  </p:normalViewPr>
  <p:slideViewPr>
    <p:cSldViewPr>
      <p:cViewPr>
        <p:scale>
          <a:sx n="50" d="100"/>
          <a:sy n="50" d="100"/>
        </p:scale>
        <p:origin x="-1050" y="-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09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2-05-25T19:27:07.298" idx="7">
    <p:pos x="4621" y="458"/>
    <p:text>неактивирование тромбоциты напоминают двояковыпуклые диски (2-4мкм в диам)циркулируют в крови и обычно не прилипают друг другу сосуд стенке и форменным элементам.эндотелий постоянно поглошают тромбоциты.в среднем в сутки 35000 от 200000-300000 тромбоцитов и исползуются для востановления энергетических и структурных элементов эндотелия.в результате обновляется его морфологические и функциональные структуры.тромбоцитопения вызивает дистрофию эндотелия и снижает резистентность клеток сосуда в целом которая характеризуется хрупкостью сосудистой стенки (петехии,кровоподтеки,носовые,почечные,десневые,кишечные кровотечения,менструация у женщин становятся длительными и обильными )--&gt;постгем. анемия      </p:text>
  </p:cm>
  <p:cm authorId="0" dt="2012-05-25T20:01:50.405" idx="8">
    <p:pos x="5406" y="2286"/>
    <p:text>агонисты(индуцирует)АДФ,серотонин,адреналин,тромбоксан,простогландиныF,G,H,жир.кислоты,эндотоксин,тромбин,яды змей,уфо,стекло,бактерии,вирусы и.т.д (из неактивированого переходит в активирований)
активация фосфатазы-- мобилизация ионизированной Са изтубуллярной системы в цитоплазму --Са+кальмодулин активация киназы миозина-- фосфолированный миозин+актин-- возникновение сокракратительно-раслабивающего феномена--тромбоцит из дисковидной --в шиповидно-сферическую</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2-05-31T21:27:55.750" idx="2">
    <p:pos x="5288" y="590"/>
    <p:text>клиницист пальцами собирает под ключицей кожу в складку и производит щипок.у здоровых людей никаких изменений не наступает ни сразу после щипка, ни  спустя 24ч. но если резистентность капилляров нарушена, на месте щипка возникают петехии или кровоподтек. особенно отчетливо проявляющиеся через 24ч    проба Кожевникова</p:text>
  </p:cm>
  <p:cm authorId="0" dt="2012-05-24T22:08:26.394" idx="3">
    <p:pos x="5276" y="1754"/>
    <p:text>клиницист обследует у больного места внутримышечных и подкожных инъекций.при нарушении резистентности капилляров на месте инъекций отмечаются кровоподтеки различных давности и размеров.особенно неблагоприятно протекают болезни,сопровождающиеся обширными сине-багровыми кровоподтеками после внутримышечных инъекций. у таких больных часты кровоизлияния в мозг, легкие и другие паренхиматозные органы   </p:text>
  </p:cm>
  <p:cm authorId="0" dt="2012-05-31T21:34:51.785" idx="6">
    <p:pos x="5302" y="3003"/>
    <p:text>отступив 1,5-2 см от локтевой ямки,очерчивают круг приблизительно 2,5см в диаметре.тщательно осматривают кожу в круге:имеются или появились ли в этом круге петехии и сколько их.на плечо накладивают манжетку тонометра и создают давление 80 мм рт.ст.давление поддерживается строго на одном уровне в течение 5 мин.(воздух постоянно подкачивается).в очерчанной области подсчытивают все появившиеся петехии с учетом уже имевшихся    проба Кончаловского-Румпеля-Лееде </p:text>
  </p:cm>
  <p:cm authorId="0" dt="2012-05-31T21:33:44.255" idx="9">
    <p:pos x="5511" y="3508"/>
    <p:text>проба Нестерова основана на создании отрицательного давления в кюветах диаметром 1,5см накладывемых под ключицами или на передне-внутреней поверхности предплечья. у здоровых людей за 3 мин при разрежении до 300 мм.рт.ст появляется до 20 мелких петехий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87036D-B246-48A8-9A74-FB1CDDEF25B4}" type="datetimeFigureOut">
              <a:rPr lang="ru-RU" smtClean="0"/>
              <a:pPr/>
              <a:t>05.06.2012</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3BB15E-27AE-4BB0-A2DC-6D5572AFB292}" type="slidenum">
              <a:rPr lang="ru-RU" smtClean="0"/>
              <a:pPr/>
              <a:t>‹#›</a:t>
            </a:fld>
            <a:endParaRPr lang="ru-RU"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Взаимодействие ком­понентов гемостаза организовано серией меха­низмов «прямой» и «обратной» связи, которые обеспечивают несвертываемость крови и цирку­ляцию ее в сосудах в течение всей жизни челове­ка. Сохранение общей активности гемостаза в фи­зиологических пределах можно определить как поддержание </a:t>
            </a:r>
            <a:r>
              <a:rPr lang="ru-RU" sz="1200" b="1" kern="1200" dirty="0" smtClean="0">
                <a:solidFill>
                  <a:schemeClr val="tx1"/>
                </a:solidFill>
                <a:latin typeface="+mn-lt"/>
                <a:ea typeface="+mn-ea"/>
                <a:cs typeface="+mn-cs"/>
              </a:rPr>
              <a:t>гемостатического баланса </a:t>
            </a:r>
            <a:endParaRPr lang="ru-RU" dirty="0"/>
          </a:p>
        </p:txBody>
      </p:sp>
      <p:sp>
        <p:nvSpPr>
          <p:cNvPr id="4" name="Номер слайда 3"/>
          <p:cNvSpPr>
            <a:spLocks noGrp="1"/>
          </p:cNvSpPr>
          <p:nvPr>
            <p:ph type="sldNum" sz="quarter" idx="10"/>
          </p:nvPr>
        </p:nvSpPr>
        <p:spPr/>
        <p:txBody>
          <a:bodyPr/>
          <a:lstStyle/>
          <a:p>
            <a:fld id="{373BB15E-27AE-4BB0-A2DC-6D5572AFB292}" type="slidenum">
              <a:rPr lang="ru-RU" smtClean="0"/>
              <a:pPr/>
              <a:t>10</a:t>
            </a:fld>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normAutofit/>
          </a:bodyPr>
          <a:lstStyle/>
          <a:p>
            <a:r>
              <a:rPr lang="ru-RU" dirty="0" smtClean="0"/>
              <a:t>Неактивированные тромбоциты напоминают двояковыпуклые диски – ангиотрофическую функцию выполняют. Активированные</a:t>
            </a:r>
            <a:r>
              <a:rPr lang="ru-RU" baseline="0" dirty="0" smtClean="0"/>
              <a:t> тромбоциты имеют сферически-шиповидную форму имеют псевдоподии и у здорового человека составляют около 20-40 %</a:t>
            </a:r>
            <a:r>
              <a:rPr lang="ru-RU" dirty="0" smtClean="0"/>
              <a:t> </a:t>
            </a:r>
            <a:r>
              <a:rPr lang="ru-RU" baseline="0" dirty="0" smtClean="0"/>
              <a:t> </a:t>
            </a:r>
            <a:endParaRPr lang="ru-RU" dirty="0"/>
          </a:p>
        </p:txBody>
      </p:sp>
      <p:sp>
        <p:nvSpPr>
          <p:cNvPr id="4" name="Номер слайда 3"/>
          <p:cNvSpPr>
            <a:spLocks noGrp="1"/>
          </p:cNvSpPr>
          <p:nvPr>
            <p:ph type="sldNum" sz="quarter" idx="10"/>
          </p:nvPr>
        </p:nvSpPr>
        <p:spPr/>
        <p:txBody>
          <a:bodyPr/>
          <a:lstStyle/>
          <a:p>
            <a:fld id="{373BB15E-27AE-4BB0-A2DC-6D5572AFB292}" type="slidenum">
              <a:rPr lang="ru-RU" smtClean="0"/>
              <a:pPr/>
              <a:t>19</a:t>
            </a:fld>
            <a:endParaRPr lang="ru-R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normAutofit/>
          </a:bodyPr>
          <a:lstStyle/>
          <a:p>
            <a:r>
              <a:rPr lang="ru-RU" dirty="0" smtClean="0"/>
              <a:t>Нарушения в любом из этих этапов могут привести к кровоточивости </a:t>
            </a:r>
            <a:endParaRPr lang="ru-RU" dirty="0"/>
          </a:p>
        </p:txBody>
      </p:sp>
      <p:sp>
        <p:nvSpPr>
          <p:cNvPr id="4" name="Номер слайда 3"/>
          <p:cNvSpPr>
            <a:spLocks noGrp="1"/>
          </p:cNvSpPr>
          <p:nvPr>
            <p:ph type="sldNum" sz="quarter" idx="10"/>
          </p:nvPr>
        </p:nvSpPr>
        <p:spPr/>
        <p:txBody>
          <a:bodyPr/>
          <a:lstStyle/>
          <a:p>
            <a:fld id="{373BB15E-27AE-4BB0-A2DC-6D5572AFB292}" type="slidenum">
              <a:rPr lang="ru-RU" smtClean="0"/>
              <a:pPr/>
              <a:t>21</a:t>
            </a:fld>
            <a:endParaRPr lang="ru-RU"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73BB15E-27AE-4BB0-A2DC-6D5572AFB292}" type="slidenum">
              <a:rPr lang="ru-RU" smtClean="0"/>
              <a:pPr/>
              <a:t>22</a:t>
            </a:fld>
            <a:endParaRPr lang="ru-RU"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normAutofit/>
          </a:bodyPr>
          <a:lstStyle/>
          <a:p>
            <a:r>
              <a:rPr lang="ru-RU" dirty="0" smtClean="0"/>
              <a:t>Исследующий агрегацию тромбоцитов на цельной крови электронно-импендансным методом (на основе ристоцетин-агрегации цельной крови. Нпр. Б. Виллебранда 3:28)</a:t>
            </a:r>
            <a:endParaRPr lang="ru-RU" dirty="0"/>
          </a:p>
        </p:txBody>
      </p:sp>
      <p:sp>
        <p:nvSpPr>
          <p:cNvPr id="4" name="Номер слайда 3"/>
          <p:cNvSpPr>
            <a:spLocks noGrp="1"/>
          </p:cNvSpPr>
          <p:nvPr>
            <p:ph type="sldNum" sz="quarter" idx="10"/>
          </p:nvPr>
        </p:nvSpPr>
        <p:spPr/>
        <p:txBody>
          <a:bodyPr/>
          <a:lstStyle/>
          <a:p>
            <a:fld id="{373BB15E-27AE-4BB0-A2DC-6D5572AFB292}" type="slidenum">
              <a:rPr lang="ru-RU" smtClean="0"/>
              <a:pPr/>
              <a:t>41</a:t>
            </a:fld>
            <a:endParaRPr lang="ru-R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mn-lt"/>
                <a:ea typeface="+mn-ea"/>
                <a:cs typeface="+mn-cs"/>
              </a:rPr>
              <a:t> Механизм влияния стероидных и нестероидных противовоспалительных препаратов </a:t>
            </a:r>
            <a:r>
              <a:rPr lang="ru-RU" sz="1200" kern="1200" dirty="0" smtClean="0">
                <a:solidFill>
                  <a:schemeClr val="tx1"/>
                </a:solidFill>
                <a:latin typeface="+mn-lt"/>
                <a:ea typeface="+mn-ea"/>
                <a:cs typeface="+mn-cs"/>
              </a:rPr>
              <a:t>на ферменты кас­када образования </a:t>
            </a:r>
            <a:r>
              <a:rPr lang="ru-RU" sz="1200" kern="1200" dirty="0" err="1" smtClean="0">
                <a:solidFill>
                  <a:schemeClr val="tx1"/>
                </a:solidFill>
                <a:latin typeface="+mn-lt"/>
                <a:ea typeface="+mn-ea"/>
                <a:cs typeface="+mn-cs"/>
              </a:rPr>
              <a:t>тромбоксана</a:t>
            </a:r>
            <a:r>
              <a:rPr lang="ru-RU" sz="1200" kern="1200" dirty="0" smtClean="0">
                <a:solidFill>
                  <a:schemeClr val="tx1"/>
                </a:solidFill>
                <a:latin typeface="+mn-lt"/>
                <a:ea typeface="+mn-ea"/>
                <a:cs typeface="+mn-cs"/>
              </a:rPr>
              <a:t> и простациклина. Стеро­иды, подавляя активность фосфолипаз, угнетают образо­вание широкого спектра медиаторов воспаления и про­дуктов каскада арахидоновой кислоты, Ацетилсалициловая кислота и ее аналоги ингибируют циклооксигеназу: в ма­лых дозах влияют в основном на тромбоциты и оказывают антиагрегантный эффект, а в высоких концентрациях по­давляют образование простациклина в эндотелии и оказы­вают проагрегантное действие</a:t>
            </a:r>
            <a:endParaRPr lang="ru-RU" dirty="0"/>
          </a:p>
        </p:txBody>
      </p:sp>
      <p:sp>
        <p:nvSpPr>
          <p:cNvPr id="4" name="Номер слайда 3"/>
          <p:cNvSpPr>
            <a:spLocks noGrp="1"/>
          </p:cNvSpPr>
          <p:nvPr>
            <p:ph type="sldNum" sz="quarter" idx="10"/>
          </p:nvPr>
        </p:nvSpPr>
        <p:spPr/>
        <p:txBody>
          <a:bodyPr/>
          <a:lstStyle/>
          <a:p>
            <a:fld id="{373BB15E-27AE-4BB0-A2DC-6D5572AFB292}" type="slidenum">
              <a:rPr lang="ru-RU" smtClean="0"/>
              <a:pPr/>
              <a:t>46</a:t>
            </a:fld>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7" y="3550127"/>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5" y="3550127"/>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dirty="0"/>
          </a:p>
        </p:txBody>
      </p:sp>
      <p:sp>
        <p:nvSpPr>
          <p:cNvPr id="15" name="Дата 14"/>
          <p:cNvSpPr>
            <a:spLocks noGrp="1"/>
          </p:cNvSpPr>
          <p:nvPr>
            <p:ph type="dt" sz="half" idx="10"/>
          </p:nvPr>
        </p:nvSpPr>
        <p:spPr/>
        <p:txBody>
          <a:bodyPr/>
          <a:lstStyle/>
          <a:p>
            <a:fld id="{7EAF463A-BC7C-46EE-9F1E-7F377CCA4891}" type="datetimeFigureOut">
              <a:rPr lang="en-US" smtClean="0"/>
              <a:pPr/>
              <a:t>6/5/2012</a:t>
            </a:fld>
            <a:endParaRPr lang="en-US" dirty="0"/>
          </a:p>
        </p:txBody>
      </p:sp>
      <p:sp>
        <p:nvSpPr>
          <p:cNvPr id="16" name="Номер слайда 15"/>
          <p:cNvSpPr>
            <a:spLocks noGrp="1"/>
          </p:cNvSpPr>
          <p:nvPr>
            <p:ph type="sldNum" sz="quarter" idx="11"/>
          </p:nvPr>
        </p:nvSpPr>
        <p:spPr/>
        <p:txBody>
          <a:bodyPr/>
          <a:lstStyle/>
          <a:p>
            <a:fld id="{A483448D-3A78-4528-A469-B745A65DA480}" type="slidenum">
              <a:rPr lang="en-US" smtClean="0"/>
              <a:pPr/>
              <a:t>‹#›</a:t>
            </a:fld>
            <a:endParaRPr lang="en-US" dirty="0"/>
          </a:p>
        </p:txBody>
      </p:sp>
      <p:sp>
        <p:nvSpPr>
          <p:cNvPr id="17" name="Нижний колонтитул 16"/>
          <p:cNvSpPr>
            <a:spLocks noGrp="1"/>
          </p:cNvSpPr>
          <p:nvPr>
            <p:ph type="ftr" sz="quarter" idx="12"/>
          </p:nvPr>
        </p:nvSpPr>
        <p:spPr/>
        <p:txBody>
          <a:bodyPr/>
          <a:lstStyle/>
          <a:p>
            <a:endParaRPr lang="en-US" dirty="0"/>
          </a:p>
        </p:txBody>
      </p:sp>
    </p:spTree>
  </p:cSld>
  <p:clrMapOvr>
    <a:masterClrMapping/>
  </p:clrMapOvr>
  <p:transition>
    <p:wheel spokes="8"/>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EAF463A-BC7C-46EE-9F1E-7F377CCA4891}" type="datetimeFigureOut">
              <a:rPr lang="en-US" smtClean="0"/>
              <a:pPr/>
              <a:t>6/5/2012</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transition>
    <p:wheel spokes="8"/>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EAF463A-BC7C-46EE-9F1E-7F377CCA4891}" type="datetimeFigureOut">
              <a:rPr lang="en-US" smtClean="0"/>
              <a:pPr/>
              <a:t>6/5/2012</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transition>
    <p:wheel spokes="8"/>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Содержимое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7EAF463A-BC7C-46EE-9F1E-7F377CCA4891}" type="datetimeFigureOut">
              <a:rPr lang="en-US" smtClean="0"/>
              <a:pPr/>
              <a:t>6/5/2012</a:t>
            </a:fld>
            <a:endParaRPr lang="en-US" dirty="0"/>
          </a:p>
        </p:txBody>
      </p:sp>
      <p:sp>
        <p:nvSpPr>
          <p:cNvPr id="15" name="Номер слайда 14"/>
          <p:cNvSpPr>
            <a:spLocks noGrp="1"/>
          </p:cNvSpPr>
          <p:nvPr>
            <p:ph type="sldNum" sz="quarter" idx="15"/>
          </p:nvPr>
        </p:nvSpPr>
        <p:spPr/>
        <p:txBody>
          <a:bodyPr/>
          <a:lstStyle>
            <a:lvl1pPr algn="ctr">
              <a:defRPr/>
            </a:lvl1pPr>
          </a:lstStyle>
          <a:p>
            <a:fld id="{A483448D-3A78-4528-A469-B745A65DA480}" type="slidenum">
              <a:rPr lang="en-US" smtClean="0"/>
              <a:pPr/>
              <a:t>‹#›</a:t>
            </a:fld>
            <a:endParaRPr lang="en-US" dirty="0"/>
          </a:p>
        </p:txBody>
      </p:sp>
      <p:sp>
        <p:nvSpPr>
          <p:cNvPr id="16" name="Нижний колонтитул 15"/>
          <p:cNvSpPr>
            <a:spLocks noGrp="1"/>
          </p:cNvSpPr>
          <p:nvPr>
            <p:ph type="ftr" sz="quarter" idx="16"/>
          </p:nvPr>
        </p:nvSpPr>
        <p:spPr/>
        <p:txBody>
          <a:bodyPr/>
          <a:lstStyle/>
          <a:p>
            <a:endParaRPr lang="en-US" dirty="0"/>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transition>
    <p:wheel spokes="8"/>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7EAF463A-BC7C-46EE-9F1E-7F377CCA4891}" type="datetimeFigureOut">
              <a:rPr lang="en-US" smtClean="0"/>
              <a:pPr/>
              <a:t>6/5/2012</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A483448D-3A78-4528-A469-B745A65DA480}" type="slidenum">
              <a:rPr lang="en-US" smtClean="0"/>
              <a:pPr/>
              <a:t>‹#›</a:t>
            </a:fld>
            <a:endParaRPr lang="en-US" dirty="0"/>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5"/>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3"/>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wheel spokes="8"/>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7EAF463A-BC7C-46EE-9F1E-7F377CCA4891}" type="datetimeFigureOut">
              <a:rPr lang="en-US" smtClean="0"/>
              <a:pPr/>
              <a:t>6/5/2012</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A483448D-3A78-4528-A469-B745A65DA480}" type="slidenum">
              <a:rPr lang="en-US" smtClean="0"/>
              <a:pPr/>
              <a:t>‹#›</a:t>
            </a:fld>
            <a:endParaRPr lang="en-US" dirty="0"/>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Содержимое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transition>
    <p:wheel spokes="8"/>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A483448D-3A78-4528-A469-B745A65DA480}" type="slidenum">
              <a:rPr lang="en-US" smtClean="0"/>
              <a:pPr/>
              <a:t>‹#›</a:t>
            </a:fld>
            <a:endParaRPr lang="en-US" dirty="0"/>
          </a:p>
        </p:txBody>
      </p:sp>
      <p:sp>
        <p:nvSpPr>
          <p:cNvPr id="8" name="Нижний колонтитул 7"/>
          <p:cNvSpPr>
            <a:spLocks noGrp="1"/>
          </p:cNvSpPr>
          <p:nvPr>
            <p:ph type="ftr" sz="quarter" idx="11"/>
          </p:nvPr>
        </p:nvSpPr>
        <p:spPr/>
        <p:txBody>
          <a:bodyPr/>
          <a:lstStyle/>
          <a:p>
            <a:endParaRPr lang="en-US" dirty="0"/>
          </a:p>
        </p:txBody>
      </p:sp>
      <p:sp>
        <p:nvSpPr>
          <p:cNvPr id="7" name="Дата 6"/>
          <p:cNvSpPr>
            <a:spLocks noGrp="1"/>
          </p:cNvSpPr>
          <p:nvPr>
            <p:ph type="dt" sz="half" idx="10"/>
          </p:nvPr>
        </p:nvSpPr>
        <p:spPr/>
        <p:txBody>
          <a:bodyPr/>
          <a:lstStyle/>
          <a:p>
            <a:fld id="{7EAF463A-BC7C-46EE-9F1E-7F377CCA4891}" type="datetimeFigureOut">
              <a:rPr lang="en-US" smtClean="0"/>
              <a:pPr/>
              <a:t>6/5/2012</a:t>
            </a:fld>
            <a:endParaRPr lang="en-US" dirty="0"/>
          </a:p>
        </p:txBody>
      </p:sp>
      <p:sp>
        <p:nvSpPr>
          <p:cNvPr id="3" name="Текст 2"/>
          <p:cNvSpPr>
            <a:spLocks noGrp="1"/>
          </p:cNvSpPr>
          <p:nvPr>
            <p:ph type="body" idx="1"/>
          </p:nvPr>
        </p:nvSpPr>
        <p:spPr>
          <a:xfrm>
            <a:off x="457201"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Содержимое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Содержимое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1"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20"/>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20"/>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wheel spokes="8"/>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7EAF463A-BC7C-46EE-9F1E-7F377CCA4891}" type="datetimeFigureOut">
              <a:rPr lang="en-US" smtClean="0"/>
              <a:pPr/>
              <a:t>6/5/2012</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A483448D-3A78-4528-A469-B745A65DA480}" type="slidenum">
              <a:rPr lang="en-US" smtClean="0"/>
              <a:pPr/>
              <a:t>‹#›</a:t>
            </a:fld>
            <a:endParaRPr lang="en-US" dirty="0"/>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transition>
    <p:wheel spokes="8"/>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EAF463A-BC7C-46EE-9F1E-7F377CCA4891}" type="datetimeFigureOut">
              <a:rPr lang="en-US" smtClean="0"/>
              <a:pPr/>
              <a:t>6/5/2012</a:t>
            </a:fld>
            <a:endParaRPr lang="en-US" dirty="0"/>
          </a:p>
        </p:txBody>
      </p:sp>
      <p:sp>
        <p:nvSpPr>
          <p:cNvPr id="3" name="Нижний колонтитул 2"/>
          <p:cNvSpPr>
            <a:spLocks noGrp="1"/>
          </p:cNvSpPr>
          <p:nvPr>
            <p:ph type="ftr" sz="quarter" idx="11"/>
          </p:nvPr>
        </p:nvSpPr>
        <p:spPr/>
        <p:txBody>
          <a:bodyPr/>
          <a:lstStyle/>
          <a:p>
            <a:endParaRPr lang="en-US" dirty="0"/>
          </a:p>
        </p:txBody>
      </p:sp>
      <p:sp>
        <p:nvSpPr>
          <p:cNvPr id="4" name="Номер слайда 3"/>
          <p:cNvSpPr>
            <a:spLocks noGrp="1"/>
          </p:cNvSpPr>
          <p:nvPr>
            <p:ph type="sldNum" sz="quarter" idx="12"/>
          </p:nvPr>
        </p:nvSpPr>
        <p:spPr/>
        <p:txBody>
          <a:bodyPr/>
          <a:lstStyle/>
          <a:p>
            <a:fld id="{A483448D-3A78-4528-A469-B745A65DA480}" type="slidenum">
              <a:rPr lang="en-US" smtClean="0"/>
              <a:pPr/>
              <a:t>‹#›</a:t>
            </a:fld>
            <a:endParaRPr lang="en-US" dirty="0"/>
          </a:p>
        </p:txBody>
      </p:sp>
    </p:spTree>
  </p:cSld>
  <p:clrMapOvr>
    <a:masterClrMapping/>
  </p:clrMapOvr>
  <p:transition>
    <p:wheel spokes="8"/>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Содержимое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7EAF463A-BC7C-46EE-9F1E-7F377CCA4891}" type="datetimeFigureOut">
              <a:rPr lang="en-US" smtClean="0"/>
              <a:pPr/>
              <a:t>6/5/2012</a:t>
            </a:fld>
            <a:endParaRPr lang="en-US" dirty="0"/>
          </a:p>
        </p:txBody>
      </p:sp>
      <p:sp>
        <p:nvSpPr>
          <p:cNvPr id="9" name="Номер слайда 8"/>
          <p:cNvSpPr>
            <a:spLocks noGrp="1"/>
          </p:cNvSpPr>
          <p:nvPr>
            <p:ph type="sldNum" sz="quarter" idx="15"/>
          </p:nvPr>
        </p:nvSpPr>
        <p:spPr/>
        <p:txBody>
          <a:bodyPr/>
          <a:lstStyle/>
          <a:p>
            <a:fld id="{A483448D-3A78-4528-A469-B745A65DA480}" type="slidenum">
              <a:rPr lang="en-US" smtClean="0"/>
              <a:pPr/>
              <a:t>‹#›</a:t>
            </a:fld>
            <a:endParaRPr lang="en-US" dirty="0"/>
          </a:p>
        </p:txBody>
      </p:sp>
      <p:sp>
        <p:nvSpPr>
          <p:cNvPr id="10" name="Нижний колонтитул 9"/>
          <p:cNvSpPr>
            <a:spLocks noGrp="1"/>
          </p:cNvSpPr>
          <p:nvPr>
            <p:ph type="ftr" sz="quarter" idx="16"/>
          </p:nvPr>
        </p:nvSpPr>
        <p:spPr/>
        <p:txBody>
          <a:bodyPr/>
          <a:lstStyle/>
          <a:p>
            <a:endParaRPr lang="en-US" dirty="0"/>
          </a:p>
        </p:txBody>
      </p:sp>
    </p:spTree>
  </p:cSld>
  <p:clrMapOvr>
    <a:masterClrMapping/>
  </p:clrMapOvr>
  <p:transition>
    <p:wheel spokes="8"/>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dirty="0" smtClean="0"/>
              <a:t>Вставка рисунка</a:t>
            </a:r>
            <a:endParaRPr kumimoji="0" lang="en-US" dirty="0"/>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7EAF463A-BC7C-46EE-9F1E-7F377CCA4891}" type="datetimeFigureOut">
              <a:rPr lang="en-US" smtClean="0"/>
              <a:pPr/>
              <a:t>6/5/2012</a:t>
            </a:fld>
            <a:endParaRPr lang="en-US" dirty="0"/>
          </a:p>
        </p:txBody>
      </p:sp>
      <p:sp>
        <p:nvSpPr>
          <p:cNvPr id="9" name="Номер слайда 8"/>
          <p:cNvSpPr>
            <a:spLocks noGrp="1"/>
          </p:cNvSpPr>
          <p:nvPr>
            <p:ph type="sldNum" sz="quarter" idx="11"/>
          </p:nvPr>
        </p:nvSpPr>
        <p:spPr/>
        <p:txBody>
          <a:bodyPr/>
          <a:lstStyle/>
          <a:p>
            <a:fld id="{A483448D-3A78-4528-A469-B745A65DA480}" type="slidenum">
              <a:rPr lang="en-US" smtClean="0"/>
              <a:pPr/>
              <a:t>‹#›</a:t>
            </a:fld>
            <a:endParaRPr lang="en-US" dirty="0"/>
          </a:p>
        </p:txBody>
      </p:sp>
      <p:sp>
        <p:nvSpPr>
          <p:cNvPr id="10" name="Нижний колонтитул 9"/>
          <p:cNvSpPr>
            <a:spLocks noGrp="1"/>
          </p:cNvSpPr>
          <p:nvPr>
            <p:ph type="ftr" sz="quarter" idx="12"/>
          </p:nvPr>
        </p:nvSpPr>
        <p:spPr/>
        <p:txBody>
          <a:bodyPr/>
          <a:lstStyle/>
          <a:p>
            <a:endParaRPr lang="en-US" dirty="0"/>
          </a:p>
        </p:txBody>
      </p:sp>
    </p:spTree>
  </p:cSld>
  <p:clrMapOvr>
    <a:masterClrMapping/>
  </p:clrMapOvr>
  <p:transition>
    <p:wheel spokes="8"/>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1"/>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7EAF463A-BC7C-46EE-9F1E-7F377CCA4891}" type="datetimeFigureOut">
              <a:rPr lang="en-US" smtClean="0"/>
              <a:pPr/>
              <a:t>6/5/2012</a:t>
            </a:fld>
            <a:endParaRPr lang="en-US" dirty="0"/>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dirty="0"/>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A483448D-3A78-4528-A469-B745A65DA480}" type="slidenum">
              <a:rPr lang="en-US" smtClean="0"/>
              <a:pPr/>
              <a:t>‹#›</a:t>
            </a:fld>
            <a:endParaRPr lang="en-US" dirty="0"/>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wheel spokes="8"/>
  </p:transition>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194577_1280_1024.jpg"/>
          <p:cNvPicPr>
            <a:picLocks noGrp="1" noChangeAspect="1"/>
          </p:cNvPicPr>
          <p:nvPr>
            <p:ph idx="1"/>
          </p:nvPr>
        </p:nvPicPr>
        <p:blipFill>
          <a:blip r:embed="rId2"/>
          <a:stretch>
            <a:fillRect/>
          </a:stretch>
        </p:blipFill>
        <p:spPr>
          <a:xfrm>
            <a:off x="304800" y="304800"/>
            <a:ext cx="8610600" cy="624840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 name="Заголовок 2"/>
          <p:cNvSpPr>
            <a:spLocks noGrp="1"/>
          </p:cNvSpPr>
          <p:nvPr>
            <p:ph type="title"/>
          </p:nvPr>
        </p:nvSpPr>
        <p:spPr>
          <a:xfrm>
            <a:off x="457200" y="533400"/>
            <a:ext cx="8229600" cy="1600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p>
            <a:pPr algn="ctr"/>
            <a:r>
              <a:rPr lang="ru-RU" sz="4400" b="1" dirty="0" smtClean="0">
                <a:solidFill>
                  <a:schemeClr val="tx1"/>
                </a:solidFill>
                <a:effectLst>
                  <a:outerShdw blurRad="38100" dist="38100" dir="2700000" algn="tl">
                    <a:srgbClr val="000000">
                      <a:alpha val="43137"/>
                    </a:srgbClr>
                  </a:outerShdw>
                </a:effectLst>
              </a:rPr>
              <a:t>Сосудисто- Тромбоцитарный гемостаз</a:t>
            </a:r>
            <a:endParaRPr lang="ru-RU" sz="4400" dirty="0">
              <a:solidFill>
                <a:schemeClr val="tx1"/>
              </a:solidFill>
            </a:endParaRPr>
          </a:p>
        </p:txBody>
      </p:sp>
      <p:sp>
        <p:nvSpPr>
          <p:cNvPr id="6" name="Прямоугольник 5"/>
          <p:cNvSpPr/>
          <p:nvPr/>
        </p:nvSpPr>
        <p:spPr>
          <a:xfrm>
            <a:off x="0" y="4495801"/>
            <a:ext cx="9144000" cy="224676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ru-RU" sz="3200" b="1" dirty="0" smtClean="0"/>
              <a:t>Выполнил врач интерн : Сайфиддинов А.С.</a:t>
            </a:r>
          </a:p>
          <a:p>
            <a:pPr algn="ctr"/>
            <a:r>
              <a:rPr lang="ru-RU" sz="3600" b="1" dirty="0" smtClean="0"/>
              <a:t>Кафедра анестезиология и реаниматология ЧГМА</a:t>
            </a:r>
          </a:p>
          <a:p>
            <a:pPr algn="ctr"/>
            <a:r>
              <a:rPr lang="ru-RU" sz="3600" b="1" dirty="0" smtClean="0"/>
              <a:t>2012г</a:t>
            </a:r>
          </a:p>
        </p:txBody>
      </p:sp>
    </p:spTree>
  </p:cSld>
  <p:clrMapOvr>
    <a:masterClrMapping/>
  </p:clrMapOvr>
  <p:transition>
    <p:wheel spokes="8"/>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r>
              <a:rPr lang="ru-RU" dirty="0" smtClean="0"/>
              <a:t>.</a:t>
            </a:r>
            <a:endParaRPr lang="ru-RU" dirty="0"/>
          </a:p>
        </p:txBody>
      </p:sp>
      <p:sp>
        <p:nvSpPr>
          <p:cNvPr id="3" name="Заголовок 2"/>
          <p:cNvSpPr>
            <a:spLocks noGrp="1"/>
          </p:cNvSpPr>
          <p:nvPr>
            <p:ph type="title"/>
          </p:nvPr>
        </p:nvSpPr>
        <p:spPr/>
        <p:txBody>
          <a:bodyPr/>
          <a:lstStyle/>
          <a:p>
            <a:r>
              <a:rPr lang="ru-RU" dirty="0" smtClean="0"/>
              <a:t>.</a:t>
            </a:r>
            <a:endParaRPr lang="ru-RU" dirty="0"/>
          </a:p>
        </p:txBody>
      </p:sp>
      <p:pic>
        <p:nvPicPr>
          <p:cNvPr id="1027" name="Picture 3"/>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ransition>
    <p:wheel spokes="8"/>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dirty="0"/>
          </a:p>
        </p:txBody>
      </p:sp>
      <p:sp>
        <p:nvSpPr>
          <p:cNvPr id="3" name="Заголовок 2"/>
          <p:cNvSpPr>
            <a:spLocks noGrp="1"/>
          </p:cNvSpPr>
          <p:nvPr>
            <p:ph type="title"/>
          </p:nvPr>
        </p:nvSpPr>
        <p:spPr>
          <a:xfrm>
            <a:off x="228600" y="228600"/>
            <a:ext cx="8686800" cy="11430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r>
              <a:rPr lang="ru-RU" sz="4800" b="1" dirty="0" smtClean="0">
                <a:solidFill>
                  <a:srgbClr val="FFFF00"/>
                </a:solidFill>
                <a:effectLst>
                  <a:outerShdw blurRad="38100" dist="38100" dir="2700000" algn="tl">
                    <a:srgbClr val="000000">
                      <a:alpha val="43137"/>
                    </a:srgbClr>
                  </a:outerShdw>
                </a:effectLst>
              </a:rPr>
              <a:t>Структура сосудистой стенки</a:t>
            </a:r>
            <a:endParaRPr lang="ru-RU" sz="4800" b="1" dirty="0">
              <a:solidFill>
                <a:srgbClr val="FFFF00"/>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a:srcRect/>
          <a:stretch>
            <a:fillRect/>
          </a:stretch>
        </p:blipFill>
        <p:spPr bwMode="auto">
          <a:xfrm>
            <a:off x="304800" y="1447800"/>
            <a:ext cx="8534400" cy="502920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ransition>
    <p:wheel spokes="8"/>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228600" y="228600"/>
            <a:ext cx="8686800" cy="63246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77500" lnSpcReduction="20000"/>
          </a:bodyPr>
          <a:lstStyle/>
          <a:p>
            <a:pPr>
              <a:buNone/>
            </a:pPr>
            <a:endParaRPr lang="ru-RU" dirty="0" smtClean="0"/>
          </a:p>
          <a:p>
            <a:pPr>
              <a:buNone/>
            </a:pPr>
            <a:r>
              <a:rPr lang="ru-RU" dirty="0" smtClean="0"/>
              <a:t>		</a:t>
            </a:r>
            <a:r>
              <a:rPr lang="ru-RU" sz="6400" b="1" dirty="0" smtClean="0">
                <a:solidFill>
                  <a:schemeClr val="tx2">
                    <a:lumMod val="75000"/>
                  </a:schemeClr>
                </a:solidFill>
              </a:rPr>
              <a:t>Эндотелиальные клетки сосудов способны синтезировать и/или экспрессировать на своей поверхности различные биологически активные вещества, модулирующие </a:t>
            </a:r>
            <a:r>
              <a:rPr lang="ru-RU" sz="6400" b="1" dirty="0" smtClean="0">
                <a:solidFill>
                  <a:srgbClr val="002060"/>
                </a:solidFill>
              </a:rPr>
              <a:t>тромбообразование.</a:t>
            </a:r>
          </a:p>
          <a:p>
            <a:pPr>
              <a:buNone/>
            </a:pPr>
            <a:r>
              <a:rPr lang="ru-RU" sz="6400" b="1" dirty="0" smtClean="0">
                <a:solidFill>
                  <a:schemeClr val="tx2">
                    <a:lumMod val="75000"/>
                  </a:schemeClr>
                </a:solidFill>
              </a:rPr>
              <a:t> </a:t>
            </a:r>
            <a:r>
              <a:rPr lang="ru-RU" sz="9400" b="1" u="sng" dirty="0" smtClean="0">
                <a:solidFill>
                  <a:srgbClr val="FF0000"/>
                </a:solidFill>
              </a:rPr>
              <a:t>К ним относятся:</a:t>
            </a:r>
            <a:endParaRPr lang="ru-RU" b="1" u="sng" dirty="0" smtClean="0">
              <a:solidFill>
                <a:srgbClr val="FF0000"/>
              </a:solidFill>
            </a:endParaRPr>
          </a:p>
          <a:p>
            <a:pPr>
              <a:buNone/>
            </a:pPr>
            <a:endParaRPr lang="ru-RU" dirty="0"/>
          </a:p>
        </p:txBody>
      </p:sp>
      <p:sp>
        <p:nvSpPr>
          <p:cNvPr id="3" name="Заголовок 2"/>
          <p:cNvSpPr>
            <a:spLocks noGrp="1"/>
          </p:cNvSpPr>
          <p:nvPr>
            <p:ph type="title"/>
          </p:nvPr>
        </p:nvSpPr>
        <p:spPr>
          <a:xfrm>
            <a:off x="457200" y="152400"/>
            <a:ext cx="304800" cy="381000"/>
          </a:xfrm>
        </p:spPr>
        <p:txBody>
          <a:bodyPr>
            <a:normAutofit fontScale="90000"/>
          </a:bodyPr>
          <a:lstStyle/>
          <a:p>
            <a:r>
              <a:rPr lang="ru-RU" dirty="0" smtClean="0"/>
              <a:t>.</a:t>
            </a:r>
            <a:endParaRPr lang="ru-RU" dirty="0"/>
          </a:p>
        </p:txBody>
      </p:sp>
    </p:spTree>
  </p:cSld>
  <p:clrMapOvr>
    <a:masterClrMapping/>
  </p:clrMapOvr>
  <p:transition>
    <p:wheel spokes="8"/>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228600" y="304800"/>
            <a:ext cx="8686800" cy="6324600"/>
          </a:xfrm>
        </p:spPr>
        <p:txBody>
          <a:bodyPr>
            <a:normAutofit fontScale="92500"/>
          </a:bodyPr>
          <a:lstStyle/>
          <a:p>
            <a:pPr marL="514350" lvl="0" indent="-514350">
              <a:buFont typeface="+mj-lt"/>
              <a:buAutoNum type="arabicPeriod"/>
            </a:pPr>
            <a:r>
              <a:rPr lang="ru-RU" sz="3200" b="1" dirty="0" smtClean="0">
                <a:solidFill>
                  <a:schemeClr val="tx2">
                    <a:lumMod val="75000"/>
                  </a:schemeClr>
                </a:solidFill>
              </a:rPr>
              <a:t>фактор Виллебранда, </a:t>
            </a:r>
          </a:p>
          <a:p>
            <a:pPr marL="514350" lvl="0" indent="-514350">
              <a:buFont typeface="+mj-lt"/>
              <a:buAutoNum type="arabicPeriod"/>
            </a:pPr>
            <a:r>
              <a:rPr lang="ru-RU" sz="3200" b="1" dirty="0" smtClean="0">
                <a:solidFill>
                  <a:schemeClr val="tx2">
                    <a:lumMod val="75000"/>
                  </a:schemeClr>
                </a:solidFill>
              </a:rPr>
              <a:t>эндотелиальный фактор релаксации (оксид азота), </a:t>
            </a:r>
          </a:p>
          <a:p>
            <a:pPr marL="514350" lvl="0" indent="-514350">
              <a:buFont typeface="+mj-lt"/>
              <a:buAutoNum type="arabicPeriod"/>
            </a:pPr>
            <a:r>
              <a:rPr lang="ru-RU" sz="3200" b="1" dirty="0" smtClean="0">
                <a:solidFill>
                  <a:schemeClr val="tx2">
                    <a:lumMod val="75000"/>
                  </a:schemeClr>
                </a:solidFill>
              </a:rPr>
              <a:t>простациклин, </a:t>
            </a:r>
          </a:p>
          <a:p>
            <a:pPr marL="514350" lvl="0" indent="-514350">
              <a:buFont typeface="+mj-lt"/>
              <a:buAutoNum type="arabicPeriod"/>
            </a:pPr>
            <a:r>
              <a:rPr lang="ru-RU" sz="3200" b="1" dirty="0" smtClean="0">
                <a:solidFill>
                  <a:schemeClr val="tx2">
                    <a:lumMod val="75000"/>
                  </a:schemeClr>
                </a:solidFill>
              </a:rPr>
              <a:t>Тромбомодулин, </a:t>
            </a:r>
          </a:p>
          <a:p>
            <a:pPr marL="514350" lvl="0" indent="-514350">
              <a:buFont typeface="+mj-lt"/>
              <a:buAutoNum type="arabicPeriod"/>
            </a:pPr>
            <a:r>
              <a:rPr lang="ru-RU" sz="3200" b="1" dirty="0" smtClean="0">
                <a:solidFill>
                  <a:schemeClr val="tx2">
                    <a:lumMod val="75000"/>
                  </a:schemeClr>
                </a:solidFill>
              </a:rPr>
              <a:t>эндотелин, </a:t>
            </a:r>
          </a:p>
          <a:p>
            <a:pPr marL="514350" lvl="0" indent="-514350">
              <a:buFont typeface="+mj-lt"/>
              <a:buAutoNum type="arabicPeriod"/>
            </a:pPr>
            <a:r>
              <a:rPr lang="ru-RU" sz="3200" b="1" dirty="0" smtClean="0">
                <a:solidFill>
                  <a:schemeClr val="tx2">
                    <a:lumMod val="75000"/>
                  </a:schemeClr>
                </a:solidFill>
              </a:rPr>
              <a:t>активатор плазминогена тканевого типа, </a:t>
            </a:r>
          </a:p>
          <a:p>
            <a:pPr marL="514350" lvl="0" indent="-514350">
              <a:buFont typeface="+mj-lt"/>
              <a:buAutoNum type="arabicPeriod"/>
            </a:pPr>
            <a:r>
              <a:rPr lang="ru-RU" sz="3200" b="1" dirty="0" smtClean="0">
                <a:solidFill>
                  <a:schemeClr val="tx2">
                    <a:lumMod val="75000"/>
                  </a:schemeClr>
                </a:solidFill>
              </a:rPr>
              <a:t>ингибитор активатора плазминогена тканевого типа, </a:t>
            </a:r>
          </a:p>
          <a:p>
            <a:pPr marL="514350" lvl="0" indent="-514350">
              <a:buFont typeface="+mj-lt"/>
              <a:buAutoNum type="arabicPeriod"/>
            </a:pPr>
            <a:r>
              <a:rPr lang="ru-RU" sz="3200" b="1" dirty="0" smtClean="0">
                <a:solidFill>
                  <a:schemeClr val="tx2">
                    <a:lumMod val="75000"/>
                  </a:schemeClr>
                </a:solidFill>
              </a:rPr>
              <a:t>тканевый фактор (тромбопластин), </a:t>
            </a:r>
          </a:p>
          <a:p>
            <a:pPr marL="514350" lvl="0" indent="-514350">
              <a:buFont typeface="+mj-lt"/>
              <a:buAutoNum type="arabicPeriod"/>
            </a:pPr>
            <a:r>
              <a:rPr lang="ru-RU" sz="3200" b="1" dirty="0" smtClean="0">
                <a:solidFill>
                  <a:schemeClr val="tx2">
                    <a:lumMod val="75000"/>
                  </a:schemeClr>
                </a:solidFill>
              </a:rPr>
              <a:t>ингибитор пути тканевого фактора и другие. </a:t>
            </a:r>
          </a:p>
          <a:p>
            <a:endParaRPr lang="ru-RU" dirty="0">
              <a:solidFill>
                <a:schemeClr val="tx2">
                  <a:lumMod val="75000"/>
                </a:schemeClr>
              </a:solidFill>
            </a:endParaRPr>
          </a:p>
        </p:txBody>
      </p:sp>
      <p:sp>
        <p:nvSpPr>
          <p:cNvPr id="3" name="Заголовок 2"/>
          <p:cNvSpPr>
            <a:spLocks noGrp="1"/>
          </p:cNvSpPr>
          <p:nvPr>
            <p:ph type="title"/>
          </p:nvPr>
        </p:nvSpPr>
        <p:spPr>
          <a:xfrm>
            <a:off x="457200" y="152400"/>
            <a:ext cx="304800" cy="228600"/>
          </a:xfrm>
        </p:spPr>
        <p:txBody>
          <a:bodyPr>
            <a:normAutofit fontScale="90000"/>
          </a:bodyPr>
          <a:lstStyle/>
          <a:p>
            <a:r>
              <a:rPr lang="ru-RU" dirty="0" smtClean="0"/>
              <a:t>.</a:t>
            </a:r>
            <a:endParaRPr lang="ru-RU" dirty="0"/>
          </a:p>
        </p:txBody>
      </p:sp>
    </p:spTree>
  </p:cSld>
  <p:clrMapOvr>
    <a:masterClrMapping/>
  </p:clrMapOvr>
  <p:transition>
    <p:wheel spokes="8"/>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04800" y="228600"/>
            <a:ext cx="8534400" cy="6400800"/>
          </a:xfrm>
        </p:spPr>
        <p:txBody>
          <a:bodyPr>
            <a:normAutofit lnSpcReduction="10000"/>
          </a:bodyPr>
          <a:lstStyle/>
          <a:p>
            <a:r>
              <a:rPr lang="ru-RU" sz="4400" dirty="0" smtClean="0">
                <a:solidFill>
                  <a:schemeClr val="tx2">
                    <a:lumMod val="75000"/>
                  </a:schemeClr>
                </a:solidFill>
              </a:rPr>
              <a:t>При отсутствии каких-либо повреждений выстилающие сосуд эндотелиальные клетки обладают </a:t>
            </a:r>
            <a:r>
              <a:rPr lang="ru-RU" sz="4400" dirty="0" smtClean="0">
                <a:solidFill>
                  <a:srgbClr val="002060"/>
                </a:solidFill>
              </a:rPr>
              <a:t>тромборезистентными свойствами</a:t>
            </a:r>
            <a:r>
              <a:rPr lang="ru-RU" sz="4400" dirty="0" smtClean="0">
                <a:solidFill>
                  <a:schemeClr val="tx2">
                    <a:lumMod val="75000"/>
                  </a:schemeClr>
                </a:solidFill>
              </a:rPr>
              <a:t>, что способствует поддержанию жидкого состояния крови. </a:t>
            </a:r>
            <a:r>
              <a:rPr lang="ru-RU" sz="4400" b="1" dirty="0" smtClean="0">
                <a:solidFill>
                  <a:srgbClr val="FF0000"/>
                </a:solidFill>
              </a:rPr>
              <a:t>Тромборезистентность эндотелия обеспечивается:</a:t>
            </a:r>
            <a:r>
              <a:rPr lang="ru-RU" b="1" dirty="0" smtClean="0">
                <a:solidFill>
                  <a:srgbClr val="FF0000"/>
                </a:solidFill>
              </a:rPr>
              <a:t>.</a:t>
            </a:r>
          </a:p>
          <a:p>
            <a:endParaRPr lang="ru-RU" dirty="0"/>
          </a:p>
        </p:txBody>
      </p:sp>
      <p:sp>
        <p:nvSpPr>
          <p:cNvPr id="3" name="Заголовок 2"/>
          <p:cNvSpPr>
            <a:spLocks noGrp="1"/>
          </p:cNvSpPr>
          <p:nvPr>
            <p:ph type="title"/>
          </p:nvPr>
        </p:nvSpPr>
        <p:spPr>
          <a:xfrm>
            <a:off x="457200" y="1066800"/>
            <a:ext cx="152400" cy="304800"/>
          </a:xfrm>
        </p:spPr>
        <p:txBody>
          <a:bodyPr>
            <a:normAutofit fontScale="90000"/>
          </a:bodyPr>
          <a:lstStyle/>
          <a:p>
            <a:r>
              <a:rPr lang="ru-RU" dirty="0" smtClean="0"/>
              <a:t>.</a:t>
            </a:r>
            <a:endParaRPr lang="ru-RU" dirty="0"/>
          </a:p>
        </p:txBody>
      </p:sp>
    </p:spTree>
  </p:cSld>
  <p:clrMapOvr>
    <a:masterClrMapping/>
  </p:clrMapOvr>
  <p:transition>
    <p:wheel spokes="8"/>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04800" y="304800"/>
            <a:ext cx="8534400" cy="6324600"/>
          </a:xfrm>
        </p:spPr>
        <p:txBody>
          <a:bodyPr>
            <a:noAutofit/>
          </a:bodyPr>
          <a:lstStyle/>
          <a:p>
            <a:pPr lvl="0"/>
            <a:r>
              <a:rPr lang="ru-RU" sz="3200" dirty="0" smtClean="0">
                <a:solidFill>
                  <a:schemeClr val="tx2">
                    <a:lumMod val="75000"/>
                  </a:schemeClr>
                </a:solidFill>
              </a:rPr>
              <a:t>контактной инертностью внутренней, обращенной в просвет сосуда поверхности этих клеток;</a:t>
            </a:r>
          </a:p>
          <a:p>
            <a:pPr lvl="0"/>
            <a:r>
              <a:rPr lang="ru-RU" sz="3200" dirty="0" smtClean="0">
                <a:solidFill>
                  <a:schemeClr val="tx2">
                    <a:lumMod val="75000"/>
                  </a:schemeClr>
                </a:solidFill>
              </a:rPr>
              <a:t>синтезом мощного ингибитора агрегации тромбоцитов - </a:t>
            </a:r>
            <a:r>
              <a:rPr lang="ru-RU" sz="3200" dirty="0" smtClean="0">
                <a:solidFill>
                  <a:srgbClr val="002060"/>
                </a:solidFill>
              </a:rPr>
              <a:t>простациклина</a:t>
            </a:r>
            <a:r>
              <a:rPr lang="ru-RU" sz="3200" dirty="0" smtClean="0">
                <a:solidFill>
                  <a:schemeClr val="tx2">
                    <a:lumMod val="75000"/>
                  </a:schemeClr>
                </a:solidFill>
              </a:rPr>
              <a:t>;</a:t>
            </a:r>
          </a:p>
          <a:p>
            <a:pPr lvl="0"/>
            <a:r>
              <a:rPr lang="ru-RU" sz="3200" dirty="0" smtClean="0">
                <a:solidFill>
                  <a:schemeClr val="tx2">
                    <a:lumMod val="75000"/>
                  </a:schemeClr>
                </a:solidFill>
              </a:rPr>
              <a:t>наличием на мембране эндотелиоцитов </a:t>
            </a:r>
            <a:r>
              <a:rPr lang="ru-RU" sz="3200" dirty="0" smtClean="0">
                <a:solidFill>
                  <a:srgbClr val="002060"/>
                </a:solidFill>
              </a:rPr>
              <a:t>тромбомодулина</a:t>
            </a:r>
            <a:r>
              <a:rPr lang="ru-RU" sz="3200" dirty="0" smtClean="0">
                <a:solidFill>
                  <a:schemeClr val="tx2">
                    <a:lumMod val="75000"/>
                  </a:schemeClr>
                </a:solidFill>
              </a:rPr>
              <a:t>, который связывает тромбин; при этом последний утрачивает способность вызывать свертывание крови, но сохраняет активирующее действие на систему двух важнейших физиологических антикоагулянтов - протеинов С и </a:t>
            </a:r>
            <a:r>
              <a:rPr lang="en-US" sz="3200" dirty="0" smtClean="0">
                <a:solidFill>
                  <a:schemeClr val="tx2">
                    <a:lumMod val="75000"/>
                  </a:schemeClr>
                </a:solidFill>
              </a:rPr>
              <a:t>S</a:t>
            </a:r>
            <a:r>
              <a:rPr lang="ru-RU" sz="3200" dirty="0" smtClean="0">
                <a:solidFill>
                  <a:schemeClr val="tx2">
                    <a:lumMod val="75000"/>
                  </a:schemeClr>
                </a:solidFill>
              </a:rPr>
              <a:t>;</a:t>
            </a:r>
          </a:p>
        </p:txBody>
      </p:sp>
      <p:sp>
        <p:nvSpPr>
          <p:cNvPr id="3" name="Заголовок 2"/>
          <p:cNvSpPr>
            <a:spLocks noGrp="1"/>
          </p:cNvSpPr>
          <p:nvPr>
            <p:ph type="title"/>
          </p:nvPr>
        </p:nvSpPr>
        <p:spPr>
          <a:xfrm>
            <a:off x="457200" y="152400"/>
            <a:ext cx="228600" cy="381000"/>
          </a:xfrm>
        </p:spPr>
        <p:txBody>
          <a:bodyPr>
            <a:normAutofit fontScale="90000"/>
          </a:bodyPr>
          <a:lstStyle/>
          <a:p>
            <a:r>
              <a:rPr lang="ru-RU" dirty="0" smtClean="0"/>
              <a:t>.</a:t>
            </a:r>
            <a:endParaRPr lang="ru-RU" dirty="0"/>
          </a:p>
        </p:txBody>
      </p:sp>
    </p:spTree>
  </p:cSld>
  <p:clrMapOvr>
    <a:masterClrMapping/>
  </p:clrMapOvr>
  <p:transition>
    <p:wheel spokes="8"/>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81000" y="304800"/>
            <a:ext cx="8458200" cy="6248400"/>
          </a:xfrm>
        </p:spPr>
        <p:txBody>
          <a:bodyPr>
            <a:normAutofit lnSpcReduction="10000"/>
          </a:bodyPr>
          <a:lstStyle/>
          <a:p>
            <a:pPr lvl="0"/>
            <a:r>
              <a:rPr lang="ru-RU" sz="3600" dirty="0" smtClean="0">
                <a:solidFill>
                  <a:schemeClr val="tx2">
                    <a:lumMod val="75000"/>
                  </a:schemeClr>
                </a:solidFill>
              </a:rPr>
              <a:t>высоким содержанием на внутренней поверхности сосудов </a:t>
            </a:r>
            <a:r>
              <a:rPr lang="ru-RU" sz="3600" dirty="0" smtClean="0">
                <a:solidFill>
                  <a:srgbClr val="002060"/>
                </a:solidFill>
              </a:rPr>
              <a:t>мукополисахаридов</a:t>
            </a:r>
            <a:r>
              <a:rPr lang="ru-RU" sz="3600" dirty="0" smtClean="0">
                <a:solidFill>
                  <a:schemeClr val="tx2">
                    <a:lumMod val="75000"/>
                  </a:schemeClr>
                </a:solidFill>
              </a:rPr>
              <a:t> и фиксацией на эндотелии комплекса </a:t>
            </a:r>
            <a:r>
              <a:rPr lang="ru-RU" sz="3600" dirty="0" smtClean="0">
                <a:solidFill>
                  <a:srgbClr val="002060"/>
                </a:solidFill>
              </a:rPr>
              <a:t>гепарин-антитромбин </a:t>
            </a:r>
            <a:r>
              <a:rPr lang="en-US" sz="3600" dirty="0" smtClean="0">
                <a:solidFill>
                  <a:srgbClr val="002060"/>
                </a:solidFill>
              </a:rPr>
              <a:t>III</a:t>
            </a:r>
            <a:r>
              <a:rPr lang="ru-RU" sz="3600" dirty="0" smtClean="0">
                <a:solidFill>
                  <a:srgbClr val="002060"/>
                </a:solidFill>
              </a:rPr>
              <a:t>;</a:t>
            </a:r>
          </a:p>
          <a:p>
            <a:pPr lvl="0"/>
            <a:r>
              <a:rPr lang="ru-RU" sz="3600" dirty="0" smtClean="0">
                <a:solidFill>
                  <a:schemeClr val="tx2">
                    <a:lumMod val="75000"/>
                  </a:schemeClr>
                </a:solidFill>
              </a:rPr>
              <a:t>способностью секретировать и синтезировать </a:t>
            </a:r>
            <a:r>
              <a:rPr lang="ru-RU" sz="3600" dirty="0" smtClean="0">
                <a:solidFill>
                  <a:srgbClr val="002060"/>
                </a:solidFill>
              </a:rPr>
              <a:t>тканевый активатор плазминогена</a:t>
            </a:r>
            <a:r>
              <a:rPr lang="ru-RU" sz="3600" dirty="0" smtClean="0">
                <a:solidFill>
                  <a:schemeClr val="tx2">
                    <a:lumMod val="75000"/>
                  </a:schemeClr>
                </a:solidFill>
              </a:rPr>
              <a:t>, обеспечивающий фибринолиз;</a:t>
            </a:r>
          </a:p>
          <a:p>
            <a:pPr lvl="0"/>
            <a:r>
              <a:rPr lang="ru-RU" sz="3600" dirty="0" smtClean="0">
                <a:solidFill>
                  <a:schemeClr val="tx2">
                    <a:lumMod val="75000"/>
                  </a:schemeClr>
                </a:solidFill>
              </a:rPr>
              <a:t>способностью стимулировать фибринолиз через систему </a:t>
            </a:r>
            <a:r>
              <a:rPr lang="ru-RU" sz="3600" dirty="0" smtClean="0">
                <a:solidFill>
                  <a:srgbClr val="002060"/>
                </a:solidFill>
              </a:rPr>
              <a:t>протеинов С и </a:t>
            </a:r>
            <a:r>
              <a:rPr lang="en-US" sz="3600" dirty="0" smtClean="0">
                <a:solidFill>
                  <a:srgbClr val="002060"/>
                </a:solidFill>
              </a:rPr>
              <a:t>S</a:t>
            </a:r>
            <a:endParaRPr lang="ru-RU" sz="3600" dirty="0" smtClean="0">
              <a:solidFill>
                <a:srgbClr val="002060"/>
              </a:solidFill>
            </a:endParaRPr>
          </a:p>
          <a:p>
            <a:endParaRPr lang="ru-RU" dirty="0"/>
          </a:p>
        </p:txBody>
      </p:sp>
      <p:sp>
        <p:nvSpPr>
          <p:cNvPr id="3" name="Заголовок 2"/>
          <p:cNvSpPr>
            <a:spLocks noGrp="1"/>
          </p:cNvSpPr>
          <p:nvPr>
            <p:ph type="title"/>
          </p:nvPr>
        </p:nvSpPr>
        <p:spPr>
          <a:xfrm>
            <a:off x="457200" y="152400"/>
            <a:ext cx="304800" cy="228600"/>
          </a:xfrm>
        </p:spPr>
        <p:txBody>
          <a:bodyPr>
            <a:normAutofit fontScale="90000"/>
          </a:bodyPr>
          <a:lstStyle/>
          <a:p>
            <a:r>
              <a:rPr lang="ru-RU" dirty="0" smtClean="0"/>
              <a:t>.</a:t>
            </a:r>
            <a:endParaRPr lang="ru-RU" dirty="0"/>
          </a:p>
        </p:txBody>
      </p:sp>
    </p:spTree>
  </p:cSld>
  <p:clrMapOvr>
    <a:masterClrMapping/>
  </p:clrMapOvr>
  <p:transition>
    <p:wheel spokes="8"/>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nvPr>
        </p:nvGraphicFramePr>
        <p:xfrm>
          <a:off x="304800" y="685801"/>
          <a:ext cx="8610600" cy="5943707"/>
        </p:xfrm>
        <a:graphic>
          <a:graphicData uri="http://schemas.openxmlformats.org/drawingml/2006/table">
            <a:tbl>
              <a:tblPr firstRow="1" bandRow="1">
                <a:tableStyleId>{5C22544A-7EE6-4342-B048-85BDC9FD1C3A}</a:tableStyleId>
              </a:tblPr>
              <a:tblGrid>
                <a:gridCol w="4412932"/>
                <a:gridCol w="4197668"/>
              </a:tblGrid>
              <a:tr h="719602">
                <a:tc>
                  <a:txBody>
                    <a:bodyPr/>
                    <a:lstStyle/>
                    <a:p>
                      <a:r>
                        <a:rPr lang="ru-RU" sz="2800" dirty="0" smtClean="0"/>
                        <a:t>Функция  эндотелия </a:t>
                      </a:r>
                      <a:endParaRPr lang="ru-RU" sz="2800" dirty="0"/>
                    </a:p>
                  </a:txBody>
                  <a:tcPr>
                    <a:solidFill>
                      <a:srgbClr val="92D050"/>
                    </a:solidFill>
                  </a:tcPr>
                </a:tc>
                <a:tc>
                  <a:txBody>
                    <a:bodyPr/>
                    <a:lstStyle/>
                    <a:p>
                      <a:r>
                        <a:rPr lang="ru-RU" sz="2800" dirty="0" smtClean="0"/>
                        <a:t>Механизм реализации  </a:t>
                      </a:r>
                      <a:endParaRPr lang="ru-RU" sz="2800" dirty="0"/>
                    </a:p>
                  </a:txBody>
                  <a:tcPr>
                    <a:solidFill>
                      <a:srgbClr val="00B0F0"/>
                    </a:solidFill>
                  </a:tcPr>
                </a:tc>
              </a:tr>
              <a:tr h="1044302">
                <a:tc>
                  <a:txBody>
                    <a:bodyPr/>
                    <a:lstStyle/>
                    <a:p>
                      <a:r>
                        <a:rPr lang="ru-RU" sz="2800" dirty="0" smtClean="0"/>
                        <a:t>Атромбогенность</a:t>
                      </a:r>
                      <a:r>
                        <a:rPr lang="ru-RU" sz="2800" baseline="0" dirty="0" smtClean="0"/>
                        <a:t> сосудистой стенки </a:t>
                      </a:r>
                      <a:endParaRPr lang="ru-RU" sz="2800" dirty="0"/>
                    </a:p>
                  </a:txBody>
                  <a:tcPr/>
                </a:tc>
                <a:tc>
                  <a:txBody>
                    <a:bodyPr/>
                    <a:lstStyle/>
                    <a:p>
                      <a:r>
                        <a:rPr lang="ru-RU" sz="2800" dirty="0" smtClean="0"/>
                        <a:t>Тромбомодулин </a:t>
                      </a:r>
                      <a:r>
                        <a:rPr lang="en-US" sz="2800" dirty="0" smtClean="0"/>
                        <a:t>NO</a:t>
                      </a:r>
                      <a:r>
                        <a:rPr lang="ru-RU" sz="2800" dirty="0" smtClean="0"/>
                        <a:t>,</a:t>
                      </a:r>
                      <a:r>
                        <a:rPr lang="en-US" sz="2800" dirty="0" smtClean="0"/>
                        <a:t>PGI2</a:t>
                      </a:r>
                      <a:r>
                        <a:rPr lang="ru-RU" sz="2800" dirty="0" smtClean="0"/>
                        <a:t>,</a:t>
                      </a:r>
                      <a:r>
                        <a:rPr lang="en-US" sz="2800" dirty="0" smtClean="0"/>
                        <a:t>t-PA</a:t>
                      </a:r>
                      <a:r>
                        <a:rPr lang="en-US" sz="2800" baseline="0" dirty="0" smtClean="0"/>
                        <a:t> </a:t>
                      </a:r>
                      <a:r>
                        <a:rPr lang="ru-RU" sz="2800" baseline="0" dirty="0" smtClean="0"/>
                        <a:t>и др. </a:t>
                      </a:r>
                      <a:endParaRPr lang="ru-RU" sz="2800" dirty="0"/>
                    </a:p>
                  </a:txBody>
                  <a:tcPr/>
                </a:tc>
              </a:tr>
              <a:tr h="1371492">
                <a:tc>
                  <a:txBody>
                    <a:bodyPr/>
                    <a:lstStyle/>
                    <a:p>
                      <a:r>
                        <a:rPr lang="ru-RU" sz="2800" dirty="0" smtClean="0"/>
                        <a:t>Тромбогенность</a:t>
                      </a:r>
                      <a:r>
                        <a:rPr lang="ru-RU" sz="2800" baseline="0" dirty="0" smtClean="0"/>
                        <a:t> сосудистой стенки </a:t>
                      </a:r>
                      <a:endParaRPr lang="ru-RU" sz="2800" dirty="0"/>
                    </a:p>
                  </a:txBody>
                  <a:tcPr/>
                </a:tc>
                <a:tc>
                  <a:txBody>
                    <a:bodyPr/>
                    <a:lstStyle/>
                    <a:p>
                      <a:r>
                        <a:rPr lang="ru-RU" sz="2800" dirty="0" smtClean="0"/>
                        <a:t>Тканевой тромбопластин,</a:t>
                      </a:r>
                      <a:r>
                        <a:rPr lang="ru-RU" sz="2800" baseline="0" dirty="0" smtClean="0"/>
                        <a:t> </a:t>
                      </a:r>
                      <a:r>
                        <a:rPr lang="en-US" sz="2800" baseline="0" dirty="0" smtClean="0"/>
                        <a:t>VWF</a:t>
                      </a:r>
                      <a:r>
                        <a:rPr lang="ru-RU" sz="2800" baseline="0" dirty="0" smtClean="0"/>
                        <a:t>,</a:t>
                      </a:r>
                      <a:r>
                        <a:rPr lang="en-US" sz="2800" baseline="0" dirty="0" smtClean="0"/>
                        <a:t>PAI-1</a:t>
                      </a:r>
                      <a:r>
                        <a:rPr lang="ru-RU" sz="2800" baseline="0" dirty="0" smtClean="0"/>
                        <a:t>,</a:t>
                      </a:r>
                      <a:r>
                        <a:rPr lang="en-US" sz="2800" baseline="0" dirty="0" smtClean="0"/>
                        <a:t>PAI-2</a:t>
                      </a:r>
                      <a:endParaRPr lang="ru-RU" sz="2800" dirty="0"/>
                    </a:p>
                  </a:txBody>
                  <a:tcPr/>
                </a:tc>
              </a:tr>
              <a:tr h="1368999">
                <a:tc>
                  <a:txBody>
                    <a:bodyPr/>
                    <a:lstStyle/>
                    <a:p>
                      <a:r>
                        <a:rPr lang="ru-RU" sz="2800" dirty="0" smtClean="0"/>
                        <a:t>Регуляция адгезии</a:t>
                      </a:r>
                      <a:r>
                        <a:rPr lang="ru-RU" sz="2800" baseline="0" dirty="0" smtClean="0"/>
                        <a:t> лимфоцитов</a:t>
                      </a:r>
                      <a:endParaRPr lang="ru-RU" sz="2800" dirty="0"/>
                    </a:p>
                  </a:txBody>
                  <a:tcPr/>
                </a:tc>
                <a:tc>
                  <a:txBody>
                    <a:bodyPr/>
                    <a:lstStyle/>
                    <a:p>
                      <a:r>
                        <a:rPr lang="ru-RU" sz="2800" dirty="0" smtClean="0"/>
                        <a:t>Р-селектин, Е-селектин, </a:t>
                      </a:r>
                      <a:r>
                        <a:rPr lang="en-US" sz="2800" dirty="0" smtClean="0"/>
                        <a:t>ICAM</a:t>
                      </a:r>
                      <a:r>
                        <a:rPr lang="ru-RU" sz="2800" dirty="0" smtClean="0"/>
                        <a:t>-1,</a:t>
                      </a:r>
                      <a:r>
                        <a:rPr lang="en-US" sz="2800" dirty="0" smtClean="0"/>
                        <a:t>VI</a:t>
                      </a:r>
                      <a:r>
                        <a:rPr lang="ru-RU" sz="2800" dirty="0" smtClean="0"/>
                        <a:t>К</a:t>
                      </a:r>
                      <a:r>
                        <a:rPr lang="en-US" sz="2800" dirty="0" smtClean="0"/>
                        <a:t>AM</a:t>
                      </a:r>
                      <a:r>
                        <a:rPr lang="ru-RU" sz="2800" dirty="0" smtClean="0"/>
                        <a:t>-1</a:t>
                      </a:r>
                      <a:endParaRPr lang="ru-RU" sz="2800" dirty="0"/>
                    </a:p>
                  </a:txBody>
                  <a:tcPr/>
                </a:tc>
              </a:tr>
              <a:tr h="719602">
                <a:tc>
                  <a:txBody>
                    <a:bodyPr/>
                    <a:lstStyle/>
                    <a:p>
                      <a:r>
                        <a:rPr lang="ru-RU" sz="2800" dirty="0" smtClean="0"/>
                        <a:t>Регуляция роста сосудов </a:t>
                      </a:r>
                      <a:endParaRPr lang="ru-RU" sz="2800" dirty="0"/>
                    </a:p>
                  </a:txBody>
                  <a:tcPr/>
                </a:tc>
                <a:tc>
                  <a:txBody>
                    <a:bodyPr/>
                    <a:lstStyle/>
                    <a:p>
                      <a:r>
                        <a:rPr lang="ru-RU" sz="2800" dirty="0" smtClean="0"/>
                        <a:t>Ангиостатины,</a:t>
                      </a:r>
                      <a:r>
                        <a:rPr lang="ru-RU" sz="2800" baseline="0" dirty="0" smtClean="0"/>
                        <a:t>  </a:t>
                      </a:r>
                      <a:r>
                        <a:rPr lang="en-US" sz="2800" baseline="0" dirty="0" smtClean="0"/>
                        <a:t>VEGF</a:t>
                      </a:r>
                      <a:endParaRPr lang="ru-RU" sz="2800" dirty="0"/>
                    </a:p>
                  </a:txBody>
                  <a:tcPr/>
                </a:tc>
              </a:tr>
              <a:tr h="719602">
                <a:tc>
                  <a:txBody>
                    <a:bodyPr/>
                    <a:lstStyle/>
                    <a:p>
                      <a:r>
                        <a:rPr lang="ru-RU" sz="2800" dirty="0" smtClean="0"/>
                        <a:t>Регуляция  тонуса сосудов </a:t>
                      </a:r>
                      <a:endParaRPr lang="ru-RU" sz="2800" dirty="0"/>
                    </a:p>
                  </a:txBody>
                  <a:tcPr/>
                </a:tc>
                <a:tc>
                  <a:txBody>
                    <a:bodyPr/>
                    <a:lstStyle/>
                    <a:p>
                      <a:r>
                        <a:rPr lang="ru-RU" sz="2800" dirty="0" smtClean="0"/>
                        <a:t>Эндотелин-1,</a:t>
                      </a:r>
                      <a:r>
                        <a:rPr lang="en-US" sz="2800" baseline="0" dirty="0" smtClean="0"/>
                        <a:t> NO</a:t>
                      </a:r>
                      <a:r>
                        <a:rPr lang="ru-RU" sz="2800" baseline="0" dirty="0" smtClean="0"/>
                        <a:t>,</a:t>
                      </a:r>
                      <a:r>
                        <a:rPr lang="en-US" sz="2800" baseline="0" dirty="0" smtClean="0"/>
                        <a:t> PGI</a:t>
                      </a:r>
                      <a:r>
                        <a:rPr lang="ru-RU" sz="2800" baseline="0" dirty="0" smtClean="0"/>
                        <a:t>-2</a:t>
                      </a:r>
                      <a:endParaRPr lang="ru-RU" sz="2800" dirty="0"/>
                    </a:p>
                  </a:txBody>
                  <a:tcPr/>
                </a:tc>
              </a:tr>
            </a:tbl>
          </a:graphicData>
        </a:graphic>
      </p:graphicFrame>
      <p:sp>
        <p:nvSpPr>
          <p:cNvPr id="3" name="Заголовок 2"/>
          <p:cNvSpPr>
            <a:spLocks noGrp="1"/>
          </p:cNvSpPr>
          <p:nvPr>
            <p:ph type="title"/>
          </p:nvPr>
        </p:nvSpPr>
        <p:spPr>
          <a:xfrm>
            <a:off x="0" y="152400"/>
            <a:ext cx="9144000" cy="609600"/>
          </a:xfrm>
        </p:spPr>
        <p:txBody>
          <a:bodyPr>
            <a:noAutofit/>
          </a:bodyPr>
          <a:lstStyle/>
          <a:p>
            <a:pPr algn="ctr"/>
            <a:r>
              <a:rPr lang="ru-RU" sz="4400" dirty="0" smtClean="0"/>
              <a:t/>
            </a:r>
            <a:br>
              <a:rPr lang="ru-RU" sz="4400" dirty="0" smtClean="0"/>
            </a:br>
            <a:r>
              <a:rPr lang="ru-RU" sz="4400" b="1" dirty="0" smtClean="0">
                <a:solidFill>
                  <a:schemeClr val="tx2">
                    <a:lumMod val="75000"/>
                  </a:schemeClr>
                </a:solidFill>
                <a:effectLst>
                  <a:outerShdw blurRad="50800" dist="38100" algn="tr" rotWithShape="0">
                    <a:prstClr val="black">
                      <a:alpha val="40000"/>
                    </a:prstClr>
                  </a:outerShdw>
                </a:effectLst>
              </a:rPr>
              <a:t>Основные функции эндотелия</a:t>
            </a:r>
            <a:endParaRPr lang="ru-RU" sz="4400" b="1" dirty="0">
              <a:solidFill>
                <a:schemeClr val="tx2">
                  <a:lumMod val="75000"/>
                </a:schemeClr>
              </a:solidFill>
            </a:endParaRPr>
          </a:p>
        </p:txBody>
      </p:sp>
    </p:spTree>
  </p:cSld>
  <p:clrMapOvr>
    <a:masterClrMapping/>
  </p:clrMapOvr>
  <p:transition>
    <p:wheel spokes="8"/>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228600" y="1219200"/>
            <a:ext cx="8686800" cy="53340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77500" lnSpcReduction="20000"/>
          </a:bodyPr>
          <a:lstStyle/>
          <a:p>
            <a:pPr lvl="0"/>
            <a:r>
              <a:rPr lang="ru-RU" sz="3800" b="1" dirty="0" smtClean="0">
                <a:solidFill>
                  <a:srgbClr val="FFFF00"/>
                </a:solidFill>
              </a:rPr>
              <a:t>Механическое ограничение кровотока.</a:t>
            </a:r>
          </a:p>
          <a:p>
            <a:pPr lvl="0"/>
            <a:r>
              <a:rPr lang="ru-RU" sz="3800" b="1" dirty="0" smtClean="0">
                <a:solidFill>
                  <a:srgbClr val="FFFF00"/>
                </a:solidFill>
              </a:rPr>
              <a:t>Регуляция кровотока по сосудам, в том числе спастическая реакция поврежденных сосудов.</a:t>
            </a:r>
          </a:p>
          <a:p>
            <a:pPr lvl="0"/>
            <a:r>
              <a:rPr lang="ru-RU" sz="3800" b="1" dirty="0" smtClean="0">
                <a:solidFill>
                  <a:srgbClr val="FFFF00"/>
                </a:solidFill>
              </a:rPr>
              <a:t>Регуляция гемостатических реакций путем</a:t>
            </a:r>
            <a:br>
              <a:rPr lang="ru-RU" sz="3800" b="1" dirty="0" smtClean="0">
                <a:solidFill>
                  <a:srgbClr val="FFFF00"/>
                </a:solidFill>
              </a:rPr>
            </a:br>
            <a:r>
              <a:rPr lang="ru-RU" sz="3800" b="1" dirty="0" smtClean="0">
                <a:solidFill>
                  <a:srgbClr val="FFFF00"/>
                </a:solidFill>
              </a:rPr>
              <a:t>синтеза и представления на поверхности эндотелия и в субэндотелиальном слое белков,</a:t>
            </a:r>
            <a:br>
              <a:rPr lang="ru-RU" sz="3800" b="1" dirty="0" smtClean="0">
                <a:solidFill>
                  <a:srgbClr val="FFFF00"/>
                </a:solidFill>
              </a:rPr>
            </a:br>
            <a:r>
              <a:rPr lang="ru-RU" sz="3800" b="1" dirty="0" smtClean="0">
                <a:solidFill>
                  <a:srgbClr val="FFFF00"/>
                </a:solidFill>
              </a:rPr>
              <a:t>пептидов и небелковых веществ, непосредственно участвующих в гемостазе.</a:t>
            </a:r>
          </a:p>
          <a:p>
            <a:pPr lvl="0"/>
            <a:r>
              <a:rPr lang="ru-RU" sz="3800" b="1" dirty="0" smtClean="0">
                <a:solidFill>
                  <a:srgbClr val="FFFF00"/>
                </a:solidFill>
              </a:rPr>
              <a:t>Представление на поверхности клеток рецепторов для энзиматических комплексов, вовлеченных в коагуляцию и фибринолиз.</a:t>
            </a:r>
          </a:p>
          <a:p>
            <a:endParaRPr lang="ru-RU" dirty="0"/>
          </a:p>
        </p:txBody>
      </p:sp>
      <p:sp>
        <p:nvSpPr>
          <p:cNvPr id="3" name="Заголовок 2"/>
          <p:cNvSpPr>
            <a:spLocks noGrp="1"/>
          </p:cNvSpPr>
          <p:nvPr>
            <p:ph type="title"/>
          </p:nvPr>
        </p:nvSpPr>
        <p:spPr>
          <a:xfrm>
            <a:off x="457200" y="152400"/>
            <a:ext cx="8229600" cy="9144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algn="ctr"/>
            <a:r>
              <a:rPr lang="ru-RU" sz="4800" b="1" dirty="0" smtClean="0">
                <a:solidFill>
                  <a:srgbClr val="FF0000"/>
                </a:solidFill>
                <a:effectLst>
                  <a:outerShdw blurRad="38100" dist="38100" dir="2700000" algn="tl">
                    <a:srgbClr val="000000">
                      <a:alpha val="43137"/>
                    </a:srgbClr>
                  </a:outerShdw>
                </a:effectLst>
              </a:rPr>
              <a:t>Функция сосудов в гемостазе</a:t>
            </a:r>
            <a:r>
              <a:rPr lang="ru-RU" sz="4800" dirty="0" smtClean="0">
                <a:solidFill>
                  <a:srgbClr val="FF0000"/>
                </a:solidFill>
              </a:rPr>
              <a:t>:</a:t>
            </a:r>
            <a:endParaRPr lang="ru-RU" sz="4800" dirty="0">
              <a:solidFill>
                <a:srgbClr val="FF0000"/>
              </a:solidFill>
            </a:endParaRPr>
          </a:p>
        </p:txBody>
      </p:sp>
    </p:spTree>
  </p:cSld>
  <p:clrMapOvr>
    <a:masterClrMapping/>
  </p:clrMapOvr>
  <p:transition>
    <p:wheel spokes="8"/>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0" y="0"/>
            <a:ext cx="9144000" cy="6858000"/>
          </a:xfrm>
        </p:spPr>
        <p:txBody>
          <a:bodyPr/>
          <a:lstStyle/>
          <a:p>
            <a:r>
              <a:rPr lang="ru-RU" dirty="0" smtClean="0"/>
              <a:t>.</a:t>
            </a:r>
            <a:endParaRPr lang="ru-RU" dirty="0"/>
          </a:p>
        </p:txBody>
      </p:sp>
      <p:sp>
        <p:nvSpPr>
          <p:cNvPr id="3" name="Заголовок 2"/>
          <p:cNvSpPr>
            <a:spLocks noGrp="1"/>
          </p:cNvSpPr>
          <p:nvPr>
            <p:ph type="title"/>
          </p:nvPr>
        </p:nvSpPr>
        <p:spPr>
          <a:xfrm>
            <a:off x="457200" y="152400"/>
            <a:ext cx="533400" cy="228600"/>
          </a:xfrm>
        </p:spPr>
        <p:txBody>
          <a:bodyPr>
            <a:normAutofit fontScale="90000"/>
          </a:bodyPr>
          <a:lstStyle/>
          <a:p>
            <a:r>
              <a:rPr lang="ru-RU" dirty="0" smtClean="0"/>
              <a:t>.</a:t>
            </a:r>
            <a:endParaRPr lang="ru-RU" dirty="0"/>
          </a:p>
        </p:txBody>
      </p:sp>
      <p:sp>
        <p:nvSpPr>
          <p:cNvPr id="4" name="Кольцо 3"/>
          <p:cNvSpPr/>
          <p:nvPr/>
        </p:nvSpPr>
        <p:spPr>
          <a:xfrm>
            <a:off x="4267200" y="0"/>
            <a:ext cx="3048000" cy="3200400"/>
          </a:xfrm>
          <a:prstGeom prst="donut">
            <a:avLst>
              <a:gd name="adj" fmla="val 24195"/>
            </a:avLst>
          </a:prstGeom>
          <a:solidFill>
            <a:srgbClr val="7030A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6600" dirty="0" smtClean="0">
                <a:solidFill>
                  <a:schemeClr val="tx2">
                    <a:lumMod val="75000"/>
                  </a:schemeClr>
                </a:solidFill>
              </a:rPr>
              <a:t>Тр</a:t>
            </a:r>
            <a:r>
              <a:rPr lang="ru-RU" sz="6600" dirty="0" smtClean="0">
                <a:solidFill>
                  <a:srgbClr val="FF0000"/>
                </a:solidFill>
              </a:rPr>
              <a:t>*</a:t>
            </a:r>
            <a:endParaRPr lang="ru-RU" sz="6600" dirty="0">
              <a:solidFill>
                <a:srgbClr val="FF0000"/>
              </a:solidFill>
            </a:endParaRPr>
          </a:p>
        </p:txBody>
      </p:sp>
      <p:sp>
        <p:nvSpPr>
          <p:cNvPr id="5" name="Багетная рамка 4"/>
          <p:cNvSpPr/>
          <p:nvPr/>
        </p:nvSpPr>
        <p:spPr>
          <a:xfrm>
            <a:off x="0" y="0"/>
            <a:ext cx="2971800" cy="6858000"/>
          </a:xfrm>
          <a:prstGeom prst="bevel">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ru-RU" sz="7200" dirty="0" smtClean="0">
                <a:solidFill>
                  <a:schemeClr val="tx2">
                    <a:lumMod val="75000"/>
                  </a:schemeClr>
                </a:solidFill>
              </a:rPr>
              <a:t>мегакариоцит</a:t>
            </a:r>
            <a:endParaRPr lang="ru-RU" sz="7200" dirty="0">
              <a:solidFill>
                <a:schemeClr val="tx2">
                  <a:lumMod val="75000"/>
                </a:schemeClr>
              </a:solidFill>
            </a:endParaRPr>
          </a:p>
        </p:txBody>
      </p:sp>
      <p:sp>
        <p:nvSpPr>
          <p:cNvPr id="6" name="Пятно 2 5"/>
          <p:cNvSpPr/>
          <p:nvPr/>
        </p:nvSpPr>
        <p:spPr>
          <a:xfrm>
            <a:off x="5181600" y="3276600"/>
            <a:ext cx="3962400" cy="3581400"/>
          </a:xfrm>
          <a:prstGeom prst="irregularSeal2">
            <a:avLst/>
          </a:prstGeom>
          <a:solidFill>
            <a:srgbClr val="00206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6000" dirty="0" smtClean="0">
                <a:solidFill>
                  <a:schemeClr val="tx2">
                    <a:lumMod val="75000"/>
                  </a:schemeClr>
                </a:solidFill>
              </a:rPr>
              <a:t>Тр</a:t>
            </a:r>
            <a:r>
              <a:rPr lang="ru-RU" sz="6000" dirty="0" smtClean="0">
                <a:solidFill>
                  <a:srgbClr val="FF0000"/>
                </a:solidFill>
              </a:rPr>
              <a:t>**</a:t>
            </a:r>
            <a:endParaRPr lang="ru-RU" sz="6000" dirty="0">
              <a:solidFill>
                <a:srgbClr val="FF0000"/>
              </a:solidFill>
            </a:endParaRPr>
          </a:p>
        </p:txBody>
      </p:sp>
      <p:sp>
        <p:nvSpPr>
          <p:cNvPr id="7" name="Выгнутая вниз стрелка 6"/>
          <p:cNvSpPr/>
          <p:nvPr/>
        </p:nvSpPr>
        <p:spPr>
          <a:xfrm>
            <a:off x="2438400" y="2743200"/>
            <a:ext cx="2514600" cy="1492086"/>
          </a:xfrm>
          <a:prstGeom prst="curvedUpArrow">
            <a:avLst>
              <a:gd name="adj1" fmla="val 35968"/>
              <a:gd name="adj2" fmla="val 50000"/>
              <a:gd name="adj3" fmla="val 29179"/>
            </a:avLst>
          </a:prstGeom>
          <a:solidFill>
            <a:srgbClr val="FF0000"/>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9" name="Выгнутая вправо стрелка 8"/>
          <p:cNvSpPr/>
          <p:nvPr/>
        </p:nvSpPr>
        <p:spPr>
          <a:xfrm rot="20741134">
            <a:off x="7530441" y="1088858"/>
            <a:ext cx="1459375" cy="2877912"/>
          </a:xfrm>
          <a:prstGeom prst="curvedLeftArrow">
            <a:avLst>
              <a:gd name="adj1" fmla="val 25000"/>
              <a:gd name="adj2" fmla="val 50000"/>
              <a:gd name="adj3" fmla="val 38619"/>
            </a:avLst>
          </a:prstGeom>
          <a:solidFill>
            <a:srgbClr val="FFFF00"/>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Tree>
  </p:cSld>
  <p:clrMapOvr>
    <a:masterClrMapping/>
  </p:clrMapOvr>
  <p:transition>
    <p:wheel spokes="8"/>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81000" y="1219200"/>
            <a:ext cx="8534400" cy="5257800"/>
          </a:xfrm>
          <a:ln>
            <a:noFill/>
          </a:ln>
          <a:effectLst>
            <a:outerShdw blurRad="107950" dist="12700" dir="5400000" algn="ctr">
              <a:srgbClr val="000000"/>
            </a:outerShdw>
          </a:effectLst>
        </p:spPr>
        <p:txBody>
          <a:bodyPr>
            <a:normAutofit fontScale="92500"/>
          </a:bodyPr>
          <a:lstStyle/>
          <a:p>
            <a:r>
              <a:rPr lang="ru-RU" sz="3600" b="1" spc="300" dirty="0" smtClean="0">
                <a:solidFill>
                  <a:srgbClr val="FF0000"/>
                </a:solidFill>
                <a:effectLst>
                  <a:outerShdw blurRad="38100" dist="38100" dir="2700000" algn="tl">
                    <a:srgbClr val="000000">
                      <a:alpha val="43137"/>
                    </a:srgbClr>
                  </a:outerShdw>
                </a:effectLst>
              </a:rPr>
              <a:t>Система гемостаза </a:t>
            </a:r>
            <a:r>
              <a:rPr lang="ru-RU" sz="3600" dirty="0" smtClean="0">
                <a:solidFill>
                  <a:schemeClr val="tx2">
                    <a:lumMod val="75000"/>
                  </a:schemeClr>
                </a:solidFill>
              </a:rPr>
              <a:t>— замечательное достижение эволюции, которое постоянно  поддерживает баланс между двумя разнонаправленными процессами: максимально быстрым образованием сгустка (тромба) с целью предотвращения потери  крови в ответ на повреждение сосуда и сохранением при этом жидкого агрегатного  состояния крови в циркуляции.</a:t>
            </a:r>
            <a:endParaRPr lang="ru-RU" sz="3600" dirty="0">
              <a:solidFill>
                <a:schemeClr val="tx2">
                  <a:lumMod val="75000"/>
                </a:schemeClr>
              </a:solidFill>
            </a:endParaRPr>
          </a:p>
        </p:txBody>
      </p:sp>
      <p:sp>
        <p:nvSpPr>
          <p:cNvPr id="2" name="Заголовок 1"/>
          <p:cNvSpPr>
            <a:spLocks noGrp="1"/>
          </p:cNvSpPr>
          <p:nvPr>
            <p:ph type="title"/>
          </p:nvPr>
        </p:nvSpPr>
        <p:spPr>
          <a:xfrm>
            <a:off x="381000" y="228600"/>
            <a:ext cx="8534400" cy="990600"/>
          </a:xfrm>
          <a:ln>
            <a:solidFill>
              <a:srgbClr val="7030A0"/>
            </a:solidFill>
          </a:ln>
        </p:spPr>
        <p:txBody>
          <a:bodyPr>
            <a:normAutofit fontScale="90000"/>
          </a:bodyPr>
          <a:lstStyle/>
          <a:p>
            <a:r>
              <a:rPr lang="ru-RU" b="1" dirty="0" smtClean="0">
                <a:solidFill>
                  <a:schemeClr val="tx2">
                    <a:lumMod val="75000"/>
                  </a:schemeClr>
                </a:solidFill>
                <a:effectLst>
                  <a:outerShdw blurRad="38100" dist="38100" dir="2700000" algn="tl">
                    <a:srgbClr val="000000">
                      <a:alpha val="43137"/>
                    </a:srgbClr>
                  </a:outerShdw>
                </a:effectLst>
              </a:rPr>
              <a:t>Характеристика системы гемостаза</a:t>
            </a:r>
            <a:endParaRPr lang="ru-RU" b="1" dirty="0">
              <a:solidFill>
                <a:schemeClr val="tx2">
                  <a:lumMod val="75000"/>
                </a:schemeClr>
              </a:solidFill>
              <a:effectLst>
                <a:outerShdw blurRad="38100" dist="38100" dir="2700000" algn="tl">
                  <a:srgbClr val="000000">
                    <a:alpha val="43137"/>
                  </a:srgbClr>
                </a:outerShdw>
              </a:effectLst>
            </a:endParaRPr>
          </a:p>
        </p:txBody>
      </p:sp>
    </p:spTree>
  </p:cSld>
  <p:clrMapOvr>
    <a:masterClrMapping/>
  </p:clrMapOvr>
  <p:transition>
    <p:wheel spokes="8"/>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0" y="0"/>
            <a:ext cx="9144000" cy="6858000"/>
          </a:xfrm>
          <a:effectLst>
            <a:innerShdw blurRad="114300">
              <a:prstClr val="black"/>
            </a:innerShdw>
          </a:effectLst>
        </p:spPr>
        <p:txBody>
          <a:bodyPr/>
          <a:lstStyle/>
          <a:p>
            <a:r>
              <a:rPr lang="ru-RU" dirty="0" smtClean="0"/>
              <a:t>.</a:t>
            </a:r>
            <a:endParaRPr lang="ru-RU" dirty="0"/>
          </a:p>
        </p:txBody>
      </p:sp>
      <p:sp>
        <p:nvSpPr>
          <p:cNvPr id="3" name="Заголовок 2"/>
          <p:cNvSpPr>
            <a:spLocks noGrp="1"/>
          </p:cNvSpPr>
          <p:nvPr>
            <p:ph type="title"/>
          </p:nvPr>
        </p:nvSpPr>
        <p:spPr>
          <a:xfrm>
            <a:off x="457200" y="152400"/>
            <a:ext cx="304800" cy="381000"/>
          </a:xfrm>
        </p:spPr>
        <p:txBody>
          <a:bodyPr>
            <a:normAutofit fontScale="90000"/>
          </a:bodyPr>
          <a:lstStyle/>
          <a:p>
            <a:r>
              <a:rPr lang="ru-RU" dirty="0" smtClean="0"/>
              <a:t>.</a:t>
            </a:r>
            <a:endParaRPr lang="ru-RU" dirty="0"/>
          </a:p>
        </p:txBody>
      </p:sp>
      <p:sp>
        <p:nvSpPr>
          <p:cNvPr id="4" name="Кольцо 3"/>
          <p:cNvSpPr/>
          <p:nvPr/>
        </p:nvSpPr>
        <p:spPr>
          <a:xfrm>
            <a:off x="0" y="0"/>
            <a:ext cx="3886200" cy="2362200"/>
          </a:xfrm>
          <a:prstGeom prst="donut">
            <a:avLst>
              <a:gd name="adj" fmla="val 32373"/>
            </a:avLst>
          </a:prstGeom>
          <a:solidFill>
            <a:srgbClr val="92D05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solidFill>
                  <a:schemeClr val="tx1"/>
                </a:solidFill>
                <a:effectLst>
                  <a:outerShdw blurRad="38100" dist="38100" dir="2700000" algn="tl">
                    <a:srgbClr val="000000">
                      <a:alpha val="43137"/>
                    </a:srgbClr>
                  </a:outerShdw>
                </a:effectLst>
              </a:rPr>
              <a:t>фосфолипиды</a:t>
            </a:r>
            <a:endParaRPr lang="ru-RU" sz="2800" dirty="0">
              <a:solidFill>
                <a:schemeClr val="tx1"/>
              </a:solidFill>
              <a:effectLst>
                <a:outerShdw blurRad="38100" dist="38100" dir="2700000" algn="tl">
                  <a:srgbClr val="000000">
                    <a:alpha val="43137"/>
                  </a:srgbClr>
                </a:outerShdw>
              </a:effectLst>
            </a:endParaRPr>
          </a:p>
        </p:txBody>
      </p:sp>
      <p:sp>
        <p:nvSpPr>
          <p:cNvPr id="8" name="Скругленный прямоугольник 7"/>
          <p:cNvSpPr/>
          <p:nvPr/>
        </p:nvSpPr>
        <p:spPr>
          <a:xfrm>
            <a:off x="4038600" y="0"/>
            <a:ext cx="5105400" cy="1066800"/>
          </a:xfrm>
          <a:prstGeom prst="roundRect">
            <a:avLst/>
          </a:prstGeom>
          <a:solidFill>
            <a:srgbClr val="00B050"/>
          </a:solid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dirty="0" smtClean="0"/>
              <a:t>Фосфолипаза С</a:t>
            </a:r>
            <a:endParaRPr lang="ru-RU" sz="4400" dirty="0"/>
          </a:p>
        </p:txBody>
      </p:sp>
      <p:sp>
        <p:nvSpPr>
          <p:cNvPr id="10" name="Скругленный прямоугольник 9"/>
          <p:cNvSpPr/>
          <p:nvPr/>
        </p:nvSpPr>
        <p:spPr>
          <a:xfrm>
            <a:off x="4038600" y="1295400"/>
            <a:ext cx="5105400" cy="1066800"/>
          </a:xfrm>
          <a:prstGeom prst="roundRect">
            <a:avLst/>
          </a:prstGeom>
          <a:solidFill>
            <a:schemeClr val="accent4">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dirty="0" smtClean="0"/>
              <a:t>Фосфолипаза А2</a:t>
            </a:r>
            <a:endParaRPr lang="ru-RU" sz="4400" dirty="0"/>
          </a:p>
        </p:txBody>
      </p:sp>
      <p:sp>
        <p:nvSpPr>
          <p:cNvPr id="11" name="Овал 10"/>
          <p:cNvSpPr/>
          <p:nvPr/>
        </p:nvSpPr>
        <p:spPr>
          <a:xfrm>
            <a:off x="0" y="2667000"/>
            <a:ext cx="3886200" cy="1905000"/>
          </a:xfrm>
          <a:prstGeom prst="ellipse">
            <a:avLst/>
          </a:prstGeom>
          <a:solidFill>
            <a:srgbClr val="FFC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solidFill>
                  <a:srgbClr val="C00000"/>
                </a:solidFill>
              </a:rPr>
              <a:t>Арахидоновая кислота</a:t>
            </a:r>
            <a:endParaRPr lang="ru-RU" sz="2800" dirty="0">
              <a:solidFill>
                <a:srgbClr val="C00000"/>
              </a:solidFill>
            </a:endParaRPr>
          </a:p>
        </p:txBody>
      </p:sp>
      <p:sp>
        <p:nvSpPr>
          <p:cNvPr id="13" name="Стрелка влево 12"/>
          <p:cNvSpPr/>
          <p:nvPr/>
        </p:nvSpPr>
        <p:spPr>
          <a:xfrm>
            <a:off x="3505200" y="3048000"/>
            <a:ext cx="762000" cy="685800"/>
          </a:xfrm>
          <a:prstGeom prst="leftArrow">
            <a:avLst/>
          </a:prstGeom>
          <a:solidFill>
            <a:schemeClr val="accent5">
              <a:lumMod val="5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Багетная рамка 13"/>
          <p:cNvSpPr/>
          <p:nvPr/>
        </p:nvSpPr>
        <p:spPr>
          <a:xfrm>
            <a:off x="4267200" y="2590800"/>
            <a:ext cx="4876800" cy="1600200"/>
          </a:xfrm>
          <a:prstGeom prst="bevel">
            <a:avLst/>
          </a:prstGeom>
          <a:solidFill>
            <a:schemeClr val="accent5">
              <a:lumMod val="50000"/>
            </a:schemeClr>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dirty="0" smtClean="0"/>
              <a:t>ТХсинтетаза (Тромбоцит)</a:t>
            </a:r>
            <a:endParaRPr lang="ru-RU" sz="4000" dirty="0"/>
          </a:p>
        </p:txBody>
      </p:sp>
      <p:sp>
        <p:nvSpPr>
          <p:cNvPr id="15" name="Багетная рамка 14"/>
          <p:cNvSpPr/>
          <p:nvPr/>
        </p:nvSpPr>
        <p:spPr>
          <a:xfrm>
            <a:off x="4114800" y="4572000"/>
            <a:ext cx="5029200" cy="1752600"/>
          </a:xfrm>
          <a:prstGeom prst="bevel">
            <a:avLst/>
          </a:prstGeom>
          <a:solidFill>
            <a:srgbClr val="C00000"/>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5400" dirty="0" smtClean="0"/>
              <a:t>ПЦсинтетаза (Эндотелия)</a:t>
            </a:r>
            <a:endParaRPr lang="ru-RU" sz="5400" dirty="0"/>
          </a:p>
        </p:txBody>
      </p:sp>
      <p:sp>
        <p:nvSpPr>
          <p:cNvPr id="16" name="Стрелка углом 15"/>
          <p:cNvSpPr/>
          <p:nvPr/>
        </p:nvSpPr>
        <p:spPr>
          <a:xfrm rot="16200000">
            <a:off x="2987040" y="3794760"/>
            <a:ext cx="1219200" cy="1249680"/>
          </a:xfrm>
          <a:prstGeom prst="bentArrow">
            <a:avLst>
              <a:gd name="adj1" fmla="val 36932"/>
              <a:gd name="adj2" fmla="val 35766"/>
              <a:gd name="adj3" fmla="val 50000"/>
              <a:gd name="adj4" fmla="val 43750"/>
            </a:avLst>
          </a:prstGeom>
          <a:solidFill>
            <a:srgbClr val="C00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17" name="Капля 16"/>
          <p:cNvSpPr/>
          <p:nvPr/>
        </p:nvSpPr>
        <p:spPr>
          <a:xfrm rot="18942429">
            <a:off x="43873" y="5132278"/>
            <a:ext cx="1625633" cy="1660225"/>
          </a:xfrm>
          <a:prstGeom prst="teardrop">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ru-RU" sz="2800" dirty="0" smtClean="0"/>
              <a:t>ТХА2</a:t>
            </a:r>
            <a:endParaRPr lang="en-US" sz="2800" dirty="0" smtClean="0"/>
          </a:p>
          <a:p>
            <a:pPr algn="ctr"/>
            <a:r>
              <a:rPr lang="ru-RU" sz="1600" dirty="0" smtClean="0"/>
              <a:t>агрегация</a:t>
            </a:r>
            <a:endParaRPr lang="ru-RU" sz="1600" dirty="0"/>
          </a:p>
        </p:txBody>
      </p:sp>
      <p:sp>
        <p:nvSpPr>
          <p:cNvPr id="18" name="Капля 17"/>
          <p:cNvSpPr/>
          <p:nvPr/>
        </p:nvSpPr>
        <p:spPr>
          <a:xfrm rot="18942429">
            <a:off x="2177472" y="5132277"/>
            <a:ext cx="1625633" cy="1660225"/>
          </a:xfrm>
          <a:prstGeom prst="teardrop">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smtClean="0"/>
              <a:t>ПЦ</a:t>
            </a:r>
            <a:r>
              <a:rPr lang="en-US" sz="3200" dirty="0" smtClean="0"/>
              <a:t>I2</a:t>
            </a:r>
            <a:endParaRPr lang="ru-RU" sz="3200" dirty="0" smtClean="0"/>
          </a:p>
          <a:p>
            <a:pPr algn="ctr"/>
            <a:r>
              <a:rPr lang="ru-RU" sz="1100" dirty="0" smtClean="0"/>
              <a:t>антиагрегация</a:t>
            </a:r>
            <a:endParaRPr lang="ru-RU" sz="3200" dirty="0"/>
          </a:p>
        </p:txBody>
      </p:sp>
      <p:sp>
        <p:nvSpPr>
          <p:cNvPr id="5" name="Стрелка влево 4"/>
          <p:cNvSpPr/>
          <p:nvPr/>
        </p:nvSpPr>
        <p:spPr>
          <a:xfrm>
            <a:off x="3505200" y="304800"/>
            <a:ext cx="978408" cy="484632"/>
          </a:xfrm>
          <a:prstGeom prst="leftArrow">
            <a:avLst/>
          </a:prstGeom>
          <a:solidFill>
            <a:srgbClr val="00B05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Стрелка вниз 21"/>
          <p:cNvSpPr/>
          <p:nvPr/>
        </p:nvSpPr>
        <p:spPr>
          <a:xfrm rot="1642321">
            <a:off x="1019331" y="4597721"/>
            <a:ext cx="941832" cy="685800"/>
          </a:xfrm>
          <a:prstGeom prst="downArrow">
            <a:avLst/>
          </a:prstGeom>
          <a:solidFill>
            <a:schemeClr val="accent5">
              <a:lumMod val="50000"/>
            </a:schemeClr>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Стрелка вниз 22"/>
          <p:cNvSpPr/>
          <p:nvPr/>
        </p:nvSpPr>
        <p:spPr>
          <a:xfrm rot="20351050">
            <a:off x="1919917" y="4564565"/>
            <a:ext cx="941832" cy="685800"/>
          </a:xfrm>
          <a:prstGeom prst="downArrow">
            <a:avLst/>
          </a:prstGeom>
          <a:solidFill>
            <a:srgbClr val="C0000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Стрелка влево 6"/>
          <p:cNvSpPr/>
          <p:nvPr/>
        </p:nvSpPr>
        <p:spPr>
          <a:xfrm>
            <a:off x="2667000" y="1371600"/>
            <a:ext cx="1524000" cy="533400"/>
          </a:xfrm>
          <a:prstGeom prst="leftArrow">
            <a:avLst/>
          </a:prstGeom>
          <a:solidFill>
            <a:schemeClr val="accent4">
              <a:lumMod val="75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4" name="Стрелка вниз 23"/>
          <p:cNvSpPr/>
          <p:nvPr/>
        </p:nvSpPr>
        <p:spPr>
          <a:xfrm>
            <a:off x="1600200" y="2057400"/>
            <a:ext cx="484632" cy="978408"/>
          </a:xfrm>
          <a:prstGeom prst="downArrow">
            <a:avLst/>
          </a:prstGeom>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p:transition>
    <p:wheel spokes="8"/>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0" y="0"/>
            <a:ext cx="9144000" cy="6858000"/>
          </a:xfrm>
        </p:spPr>
        <p:txBody>
          <a:bodyPr/>
          <a:lstStyle/>
          <a:p>
            <a:r>
              <a:rPr lang="ru-RU" dirty="0" smtClean="0"/>
              <a:t>.</a:t>
            </a:r>
            <a:endParaRPr lang="ru-RU" dirty="0"/>
          </a:p>
        </p:txBody>
      </p:sp>
      <p:sp>
        <p:nvSpPr>
          <p:cNvPr id="3" name="Заголовок 2"/>
          <p:cNvSpPr>
            <a:spLocks noGrp="1"/>
          </p:cNvSpPr>
          <p:nvPr>
            <p:ph type="title"/>
          </p:nvPr>
        </p:nvSpPr>
        <p:spPr>
          <a:xfrm>
            <a:off x="457200" y="152400"/>
            <a:ext cx="304800" cy="304800"/>
          </a:xfrm>
        </p:spPr>
        <p:txBody>
          <a:bodyPr>
            <a:noAutofit/>
          </a:bodyPr>
          <a:lstStyle/>
          <a:p>
            <a:pPr algn="ctr"/>
            <a:r>
              <a:rPr lang="ru-RU" sz="4400" dirty="0" smtClean="0">
                <a:solidFill>
                  <a:srgbClr val="FFFF00"/>
                </a:solidFill>
              </a:rPr>
              <a:t>.</a:t>
            </a:r>
            <a:endParaRPr lang="ru-RU" sz="4400" dirty="0">
              <a:solidFill>
                <a:srgbClr val="FFFF00"/>
              </a:solidFill>
            </a:endParaRPr>
          </a:p>
        </p:txBody>
      </p:sp>
      <p:sp>
        <p:nvSpPr>
          <p:cNvPr id="4" name="Багетная рамка 3"/>
          <p:cNvSpPr/>
          <p:nvPr/>
        </p:nvSpPr>
        <p:spPr>
          <a:xfrm>
            <a:off x="0" y="0"/>
            <a:ext cx="4267200" cy="6858000"/>
          </a:xfrm>
          <a:prstGeom prst="bevel">
            <a:avLst/>
          </a:prstGeom>
          <a:solidFill>
            <a:srgbClr val="C00000"/>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smtClean="0">
                <a:solidFill>
                  <a:srgbClr val="FFFF00"/>
                </a:solidFill>
              </a:rPr>
              <a:t>Этапы сосудисто-</a:t>
            </a:r>
            <a:r>
              <a:rPr lang="ru-RU" sz="2800" dirty="0" smtClean="0">
                <a:solidFill>
                  <a:srgbClr val="FFFF00"/>
                </a:solidFill>
              </a:rPr>
              <a:t>тромбоцитарного</a:t>
            </a:r>
            <a:r>
              <a:rPr lang="ru-RU" sz="3200" dirty="0" smtClean="0">
                <a:solidFill>
                  <a:srgbClr val="FFFF00"/>
                </a:solidFill>
              </a:rPr>
              <a:t> гемостаза</a:t>
            </a:r>
            <a:endParaRPr lang="ru-RU" sz="3200" dirty="0">
              <a:solidFill>
                <a:srgbClr val="FFFF00"/>
              </a:solidFill>
            </a:endParaRPr>
          </a:p>
        </p:txBody>
      </p:sp>
      <p:sp>
        <p:nvSpPr>
          <p:cNvPr id="6" name="Скругленный прямоугольник 5"/>
          <p:cNvSpPr/>
          <p:nvPr/>
        </p:nvSpPr>
        <p:spPr>
          <a:xfrm>
            <a:off x="5410200" y="0"/>
            <a:ext cx="3733800" cy="2133600"/>
          </a:xfrm>
          <a:prstGeom prst="roundRect">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dirty="0" smtClean="0">
                <a:solidFill>
                  <a:srgbClr val="FFFF00"/>
                </a:solidFill>
              </a:rPr>
              <a:t>Адгезия тромбоцитов</a:t>
            </a:r>
            <a:endParaRPr lang="ru-RU" sz="4000" dirty="0">
              <a:solidFill>
                <a:srgbClr val="FFFF00"/>
              </a:solidFill>
            </a:endParaRPr>
          </a:p>
        </p:txBody>
      </p:sp>
      <p:sp>
        <p:nvSpPr>
          <p:cNvPr id="7" name="Скругленный прямоугольник 6"/>
          <p:cNvSpPr/>
          <p:nvPr/>
        </p:nvSpPr>
        <p:spPr>
          <a:xfrm>
            <a:off x="5410200" y="2438400"/>
            <a:ext cx="3733800" cy="2133600"/>
          </a:xfrm>
          <a:prstGeom prst="roundRect">
            <a:avLst/>
          </a:prstGeom>
          <a:solidFill>
            <a:srgbClr val="002060"/>
          </a:soli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dirty="0" smtClean="0">
                <a:solidFill>
                  <a:srgbClr val="FFFF00"/>
                </a:solidFill>
              </a:rPr>
              <a:t>Активация и дегрануляция тромбоцитов</a:t>
            </a:r>
            <a:endParaRPr lang="ru-RU" sz="3600" dirty="0">
              <a:solidFill>
                <a:srgbClr val="FFFF00"/>
              </a:solidFill>
            </a:endParaRPr>
          </a:p>
        </p:txBody>
      </p:sp>
      <p:sp>
        <p:nvSpPr>
          <p:cNvPr id="8" name="Скругленный прямоугольник 7"/>
          <p:cNvSpPr/>
          <p:nvPr/>
        </p:nvSpPr>
        <p:spPr>
          <a:xfrm>
            <a:off x="5410200" y="4876800"/>
            <a:ext cx="3733800" cy="1981200"/>
          </a:xfrm>
          <a:prstGeom prst="roundRect">
            <a:avLst/>
          </a:prstGeom>
          <a:solidFill>
            <a:srgbClr val="7030A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dirty="0" smtClean="0">
                <a:solidFill>
                  <a:srgbClr val="FFFF00"/>
                </a:solidFill>
              </a:rPr>
              <a:t>Агрегация тромбоцитов</a:t>
            </a:r>
            <a:endParaRPr lang="ru-RU" sz="4000" dirty="0">
              <a:solidFill>
                <a:srgbClr val="FFFF00"/>
              </a:solidFill>
            </a:endParaRPr>
          </a:p>
        </p:txBody>
      </p:sp>
      <p:sp>
        <p:nvSpPr>
          <p:cNvPr id="9" name="Стрелка вправо 8"/>
          <p:cNvSpPr/>
          <p:nvPr/>
        </p:nvSpPr>
        <p:spPr>
          <a:xfrm>
            <a:off x="4419600" y="381000"/>
            <a:ext cx="914400" cy="1219200"/>
          </a:xfrm>
          <a:prstGeom prst="rightArrow">
            <a:avLst/>
          </a:prstGeom>
          <a:solidFill>
            <a:srgbClr val="00FF00"/>
          </a:solidFill>
          <a:ln>
            <a:solidFill>
              <a:schemeClr val="accent1"/>
            </a:solid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softRoun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Стрелка вправо 10"/>
          <p:cNvSpPr/>
          <p:nvPr/>
        </p:nvSpPr>
        <p:spPr>
          <a:xfrm>
            <a:off x="4419600" y="2895600"/>
            <a:ext cx="902208" cy="1143000"/>
          </a:xfrm>
          <a:prstGeom prst="rightArrow">
            <a:avLst/>
          </a:prstGeom>
          <a:solidFill>
            <a:srgbClr val="00FF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convex"/>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Стрелка вправо 11"/>
          <p:cNvSpPr/>
          <p:nvPr/>
        </p:nvSpPr>
        <p:spPr>
          <a:xfrm>
            <a:off x="4343400" y="5257800"/>
            <a:ext cx="902208" cy="1219200"/>
          </a:xfrm>
          <a:prstGeom prst="rightArrow">
            <a:avLst/>
          </a:prstGeom>
          <a:solidFill>
            <a:srgbClr val="00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slope"/>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p:transition>
    <p:wheel spokes="8"/>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81000" y="4953000"/>
            <a:ext cx="8305800" cy="1371600"/>
          </a:xfrm>
          <a:prstGeom prst="rect">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600" dirty="0" smtClean="0">
                <a:solidFill>
                  <a:srgbClr val="FFFF00"/>
                </a:solidFill>
              </a:rPr>
              <a:t>коллаген</a:t>
            </a:r>
            <a:endParaRPr lang="ru-RU" sz="9600" dirty="0">
              <a:solidFill>
                <a:srgbClr val="FFFF00"/>
              </a:solidFill>
            </a:endParaRPr>
          </a:p>
        </p:txBody>
      </p:sp>
      <p:sp>
        <p:nvSpPr>
          <p:cNvPr id="12" name="Пятно 1 11"/>
          <p:cNvSpPr/>
          <p:nvPr/>
        </p:nvSpPr>
        <p:spPr>
          <a:xfrm>
            <a:off x="2743200" y="4267200"/>
            <a:ext cx="3581400" cy="1295400"/>
          </a:xfrm>
          <a:prstGeom prst="irregularSeal1">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smtClean="0"/>
              <a:t>деэндотелизация</a:t>
            </a:r>
            <a:endParaRPr lang="ru-RU" dirty="0"/>
          </a:p>
        </p:txBody>
      </p:sp>
      <p:sp>
        <p:nvSpPr>
          <p:cNvPr id="2" name="Содержимое 1"/>
          <p:cNvSpPr>
            <a:spLocks noGrp="1"/>
          </p:cNvSpPr>
          <p:nvPr>
            <p:ph idx="1"/>
          </p:nvPr>
        </p:nvSpPr>
        <p:spPr>
          <a:xfrm>
            <a:off x="0" y="0"/>
            <a:ext cx="9144000" cy="685800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ru-RU" dirty="0" smtClean="0"/>
              <a:t>.</a:t>
            </a:r>
            <a:endParaRPr lang="ru-RU" dirty="0">
              <a:solidFill>
                <a:srgbClr val="FFFF00"/>
              </a:solidFill>
            </a:endParaRPr>
          </a:p>
        </p:txBody>
      </p:sp>
      <p:sp>
        <p:nvSpPr>
          <p:cNvPr id="6" name="Равнобедренный треугольник 5"/>
          <p:cNvSpPr/>
          <p:nvPr/>
        </p:nvSpPr>
        <p:spPr>
          <a:xfrm rot="10213548">
            <a:off x="4870715" y="2886298"/>
            <a:ext cx="926999" cy="2307085"/>
          </a:xfrm>
          <a:prstGeom prst="triangle">
            <a:avLst/>
          </a:prstGeom>
          <a:solidFill>
            <a:schemeClr val="accent4">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авнобедренный треугольник 7"/>
          <p:cNvSpPr/>
          <p:nvPr/>
        </p:nvSpPr>
        <p:spPr>
          <a:xfrm rot="11538851">
            <a:off x="2842502" y="2877883"/>
            <a:ext cx="920135" cy="2308685"/>
          </a:xfrm>
          <a:prstGeom prst="triangle">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Скругленный прямоугольник 8"/>
          <p:cNvSpPr/>
          <p:nvPr/>
        </p:nvSpPr>
        <p:spPr>
          <a:xfrm>
            <a:off x="5486400" y="3048000"/>
            <a:ext cx="3657600" cy="1828800"/>
          </a:xfrm>
          <a:prstGeom prst="roundRect">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smtClean="0">
                <a:solidFill>
                  <a:srgbClr val="FFFF00"/>
                </a:solidFill>
                <a:effectLst>
                  <a:outerShdw blurRad="38100" dist="38100" dir="2700000" algn="tl">
                    <a:srgbClr val="000000">
                      <a:alpha val="43137"/>
                    </a:srgbClr>
                  </a:outerShdw>
                </a:effectLst>
              </a:rPr>
              <a:t>Стабилизация</a:t>
            </a:r>
          </a:p>
          <a:p>
            <a:pPr algn="ctr"/>
            <a:r>
              <a:rPr lang="en-US" sz="3600" b="1" dirty="0" smtClean="0">
                <a:solidFill>
                  <a:srgbClr val="FFFF00"/>
                </a:solidFill>
                <a:effectLst>
                  <a:outerShdw blurRad="38100" dist="38100" dir="2700000" algn="tl">
                    <a:srgbClr val="000000">
                      <a:alpha val="43137"/>
                    </a:srgbClr>
                  </a:outerShdw>
                </a:effectLst>
              </a:rPr>
              <a:t>GpIb/IX</a:t>
            </a:r>
          </a:p>
          <a:p>
            <a:pPr algn="ctr"/>
            <a:r>
              <a:rPr lang="en-US" sz="3600" b="1" dirty="0" smtClean="0">
                <a:solidFill>
                  <a:srgbClr val="FFFF00"/>
                </a:solidFill>
                <a:effectLst>
                  <a:outerShdw blurRad="38100" dist="38100" dir="2700000" algn="tl">
                    <a:srgbClr val="000000">
                      <a:alpha val="43137"/>
                    </a:srgbClr>
                  </a:outerShdw>
                </a:effectLst>
              </a:rPr>
              <a:t>(VWF)</a:t>
            </a:r>
            <a:endParaRPr lang="ru-RU" sz="3600" b="1" dirty="0">
              <a:solidFill>
                <a:srgbClr val="FFFF00"/>
              </a:solidFill>
              <a:effectLst>
                <a:outerShdw blurRad="38100" dist="38100" dir="2700000" algn="tl">
                  <a:srgbClr val="000000">
                    <a:alpha val="43137"/>
                  </a:srgbClr>
                </a:outerShdw>
              </a:effectLst>
            </a:endParaRPr>
          </a:p>
        </p:txBody>
      </p:sp>
      <p:sp>
        <p:nvSpPr>
          <p:cNvPr id="10" name="Скругленный прямоугольник 9"/>
          <p:cNvSpPr/>
          <p:nvPr/>
        </p:nvSpPr>
        <p:spPr>
          <a:xfrm>
            <a:off x="0" y="3048000"/>
            <a:ext cx="3048000" cy="1828800"/>
          </a:xfrm>
          <a:prstGeom prst="roundRect">
            <a:avLst/>
          </a:prstGeom>
          <a:solidFill>
            <a:schemeClr val="accent2">
              <a:lumMod val="75000"/>
            </a:schemeClr>
          </a:soli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dirty="0" smtClean="0">
                <a:solidFill>
                  <a:srgbClr val="FFFF00"/>
                </a:solidFill>
                <a:effectLst>
                  <a:outerShdw blurRad="38100" dist="38100" dir="2700000" algn="tl">
                    <a:srgbClr val="000000">
                      <a:alpha val="43137"/>
                    </a:srgbClr>
                  </a:outerShdw>
                </a:effectLst>
              </a:rPr>
              <a:t>Адгезия</a:t>
            </a:r>
          </a:p>
          <a:p>
            <a:pPr algn="ctr"/>
            <a:r>
              <a:rPr lang="en-US" sz="4400" b="1" dirty="0" smtClean="0">
                <a:solidFill>
                  <a:srgbClr val="FFFF00"/>
                </a:solidFill>
                <a:effectLst>
                  <a:outerShdw blurRad="38100" dist="38100" dir="2700000" algn="tl">
                    <a:srgbClr val="000000">
                      <a:alpha val="43137"/>
                    </a:srgbClr>
                  </a:outerShdw>
                </a:effectLst>
              </a:rPr>
              <a:t>GpIa/</a:t>
            </a:r>
            <a:r>
              <a:rPr lang="en-US" sz="4400" b="1" dirty="0" err="1" smtClean="0">
                <a:solidFill>
                  <a:srgbClr val="FFFF00"/>
                </a:solidFill>
                <a:effectLst>
                  <a:outerShdw blurRad="38100" dist="38100" dir="2700000" algn="tl">
                    <a:srgbClr val="000000">
                      <a:alpha val="43137"/>
                    </a:srgbClr>
                  </a:outerShdw>
                </a:effectLst>
              </a:rPr>
              <a:t>IIa</a:t>
            </a:r>
            <a:endParaRPr lang="ru-RU" sz="4400" b="1" dirty="0">
              <a:solidFill>
                <a:srgbClr val="FFFF00"/>
              </a:solidFill>
              <a:effectLst>
                <a:outerShdw blurRad="38100" dist="38100" dir="2700000" algn="tl">
                  <a:srgbClr val="000000">
                    <a:alpha val="43137"/>
                  </a:srgbClr>
                </a:outerShdw>
              </a:effectLst>
            </a:endParaRPr>
          </a:p>
        </p:txBody>
      </p:sp>
      <p:sp>
        <p:nvSpPr>
          <p:cNvPr id="11" name="Заголовок 10"/>
          <p:cNvSpPr>
            <a:spLocks noGrp="1"/>
          </p:cNvSpPr>
          <p:nvPr>
            <p:ph type="title"/>
          </p:nvPr>
        </p:nvSpPr>
        <p:spPr>
          <a:xfrm>
            <a:off x="457200" y="152400"/>
            <a:ext cx="8229600" cy="9144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r>
              <a:rPr lang="ru-RU" sz="6600" dirty="0" smtClean="0">
                <a:solidFill>
                  <a:srgbClr val="FF0000"/>
                </a:solidFill>
              </a:rPr>
              <a:t> </a:t>
            </a:r>
            <a:r>
              <a:rPr lang="ru-RU" sz="6600" b="1" dirty="0" smtClean="0">
                <a:solidFill>
                  <a:srgbClr val="00FF00"/>
                </a:solidFill>
                <a:effectLst>
                  <a:outerShdw blurRad="38100" dist="38100" dir="2700000" algn="tl">
                    <a:srgbClr val="000000">
                      <a:alpha val="43137"/>
                    </a:srgbClr>
                  </a:outerShdw>
                </a:effectLst>
              </a:rPr>
              <a:t>Этап адгезии</a:t>
            </a:r>
            <a:endParaRPr lang="ru-RU" sz="6600" b="1" dirty="0">
              <a:solidFill>
                <a:srgbClr val="00FF00"/>
              </a:solidFill>
              <a:effectLst>
                <a:outerShdw blurRad="38100" dist="38100" dir="2700000" algn="tl">
                  <a:srgbClr val="000000">
                    <a:alpha val="43137"/>
                  </a:srgbClr>
                </a:outerShdw>
              </a:effectLst>
            </a:endParaRPr>
          </a:p>
        </p:txBody>
      </p:sp>
      <p:sp>
        <p:nvSpPr>
          <p:cNvPr id="5" name="Овал 4"/>
          <p:cNvSpPr/>
          <p:nvPr/>
        </p:nvSpPr>
        <p:spPr>
          <a:xfrm>
            <a:off x="1600200" y="838200"/>
            <a:ext cx="5334000" cy="2209800"/>
          </a:xfrm>
          <a:prstGeom prst="ellipse">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dirty="0" smtClean="0">
                <a:solidFill>
                  <a:srgbClr val="FFFF00"/>
                </a:solidFill>
                <a:effectLst>
                  <a:outerShdw blurRad="38100" dist="38100" dir="2700000" algn="tl">
                    <a:srgbClr val="000000">
                      <a:alpha val="43137"/>
                    </a:srgbClr>
                  </a:outerShdw>
                </a:effectLst>
              </a:rPr>
              <a:t>тромбоцит</a:t>
            </a:r>
            <a:endParaRPr lang="ru-RU" sz="4800" b="1" dirty="0">
              <a:solidFill>
                <a:srgbClr val="FFFF00"/>
              </a:solidFill>
              <a:effectLst>
                <a:outerShdw blurRad="38100" dist="38100" dir="2700000" algn="tl">
                  <a:srgbClr val="000000">
                    <a:alpha val="43137"/>
                  </a:srgbClr>
                </a:outerShdw>
              </a:effectLst>
            </a:endParaRPr>
          </a:p>
        </p:txBody>
      </p:sp>
    </p:spTree>
  </p:cSld>
  <p:clrMapOvr>
    <a:masterClrMapping/>
  </p:clrMapOvr>
  <p:transition>
    <p:wheel spokes="8"/>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0" y="0"/>
            <a:ext cx="9144000" cy="6858000"/>
          </a:xfrm>
        </p:spPr>
        <p:txBody>
          <a:bodyPr/>
          <a:lstStyle/>
          <a:p>
            <a:r>
              <a:rPr lang="ru-RU" dirty="0" smtClean="0"/>
              <a:t>.</a:t>
            </a:r>
            <a:endParaRPr lang="ru-RU" dirty="0"/>
          </a:p>
        </p:txBody>
      </p:sp>
      <p:sp>
        <p:nvSpPr>
          <p:cNvPr id="3" name="Заголовок 2"/>
          <p:cNvSpPr>
            <a:spLocks noGrp="1"/>
          </p:cNvSpPr>
          <p:nvPr>
            <p:ph type="title"/>
          </p:nvPr>
        </p:nvSpPr>
        <p:spPr>
          <a:xfrm>
            <a:off x="457200" y="152400"/>
            <a:ext cx="381000" cy="457200"/>
          </a:xfrm>
        </p:spPr>
        <p:txBody>
          <a:bodyPr>
            <a:normAutofit fontScale="90000"/>
          </a:bodyPr>
          <a:lstStyle/>
          <a:p>
            <a:r>
              <a:rPr lang="ru-RU" dirty="0" smtClean="0"/>
              <a:t>.</a:t>
            </a:r>
            <a:endParaRPr lang="ru-RU" dirty="0"/>
          </a:p>
        </p:txBody>
      </p:sp>
      <p:sp>
        <p:nvSpPr>
          <p:cNvPr id="4" name="Скругленный прямоугольник 3"/>
          <p:cNvSpPr/>
          <p:nvPr/>
        </p:nvSpPr>
        <p:spPr>
          <a:xfrm>
            <a:off x="381000" y="304800"/>
            <a:ext cx="8382000" cy="1371600"/>
          </a:xfrm>
          <a:prstGeom prst="round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dirty="0" smtClean="0">
                <a:solidFill>
                  <a:schemeClr val="tx2">
                    <a:lumMod val="75000"/>
                  </a:schemeClr>
                </a:solidFill>
                <a:effectLst>
                  <a:outerShdw blurRad="38100" dist="38100" dir="2700000" algn="tl">
                    <a:srgbClr val="000000">
                      <a:alpha val="43137"/>
                    </a:srgbClr>
                  </a:outerShdw>
                </a:effectLst>
              </a:rPr>
              <a:t>Дегрануляция тромбоцита</a:t>
            </a:r>
            <a:endParaRPr lang="ru-RU" sz="4800" b="1" dirty="0">
              <a:solidFill>
                <a:schemeClr val="tx2">
                  <a:lumMod val="75000"/>
                </a:schemeClr>
              </a:solidFill>
              <a:effectLst>
                <a:outerShdw blurRad="38100" dist="38100" dir="2700000" algn="tl">
                  <a:srgbClr val="000000">
                    <a:alpha val="43137"/>
                  </a:srgbClr>
                </a:outerShdw>
              </a:effectLst>
            </a:endParaRPr>
          </a:p>
        </p:txBody>
      </p:sp>
      <p:sp>
        <p:nvSpPr>
          <p:cNvPr id="5" name="Багетная рамка 4"/>
          <p:cNvSpPr/>
          <p:nvPr/>
        </p:nvSpPr>
        <p:spPr>
          <a:xfrm>
            <a:off x="1752600" y="3200400"/>
            <a:ext cx="1143000" cy="3200400"/>
          </a:xfrm>
          <a:prstGeom prst="bevel">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ru-RU" sz="3200" b="1" dirty="0" smtClean="0">
                <a:solidFill>
                  <a:schemeClr val="tx2">
                    <a:lumMod val="75000"/>
                  </a:schemeClr>
                </a:solidFill>
              </a:rPr>
              <a:t>Серотонин</a:t>
            </a:r>
            <a:r>
              <a:rPr lang="ru-RU" sz="3200" dirty="0" smtClean="0">
                <a:solidFill>
                  <a:schemeClr val="tx2">
                    <a:lumMod val="75000"/>
                  </a:schemeClr>
                </a:solidFill>
              </a:rPr>
              <a:t> </a:t>
            </a:r>
            <a:endParaRPr lang="ru-RU" sz="3200" dirty="0">
              <a:solidFill>
                <a:schemeClr val="tx2">
                  <a:lumMod val="75000"/>
                </a:schemeClr>
              </a:solidFill>
            </a:endParaRPr>
          </a:p>
        </p:txBody>
      </p:sp>
      <p:sp>
        <p:nvSpPr>
          <p:cNvPr id="6" name="Багетная рамка 5"/>
          <p:cNvSpPr/>
          <p:nvPr/>
        </p:nvSpPr>
        <p:spPr>
          <a:xfrm>
            <a:off x="304800" y="3124200"/>
            <a:ext cx="1219200" cy="3276600"/>
          </a:xfrm>
          <a:prstGeom prst="bevel">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ru-RU" sz="3200" dirty="0" smtClean="0">
                <a:solidFill>
                  <a:schemeClr val="tx2">
                    <a:lumMod val="75000"/>
                  </a:schemeClr>
                </a:solidFill>
              </a:rPr>
              <a:t>АДФ</a:t>
            </a:r>
            <a:endParaRPr lang="ru-RU" sz="3200" dirty="0">
              <a:solidFill>
                <a:schemeClr val="tx2">
                  <a:lumMod val="75000"/>
                </a:schemeClr>
              </a:solidFill>
            </a:endParaRPr>
          </a:p>
        </p:txBody>
      </p:sp>
      <p:sp>
        <p:nvSpPr>
          <p:cNvPr id="7" name="Багетная рамка 6"/>
          <p:cNvSpPr/>
          <p:nvPr/>
        </p:nvSpPr>
        <p:spPr>
          <a:xfrm>
            <a:off x="3200400" y="3200400"/>
            <a:ext cx="990600" cy="3200400"/>
          </a:xfrm>
          <a:prstGeom prst="beve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ru-RU" sz="3200" dirty="0" smtClean="0">
                <a:solidFill>
                  <a:schemeClr val="tx2">
                    <a:lumMod val="75000"/>
                  </a:schemeClr>
                </a:solidFill>
              </a:rPr>
              <a:t>Адреналин</a:t>
            </a:r>
            <a:r>
              <a:rPr lang="ru-RU" dirty="0" smtClean="0"/>
              <a:t> </a:t>
            </a:r>
            <a:endParaRPr lang="ru-RU" dirty="0"/>
          </a:p>
        </p:txBody>
      </p:sp>
      <p:sp>
        <p:nvSpPr>
          <p:cNvPr id="8" name="Багетная рамка 7"/>
          <p:cNvSpPr/>
          <p:nvPr/>
        </p:nvSpPr>
        <p:spPr>
          <a:xfrm>
            <a:off x="4419600" y="3200400"/>
            <a:ext cx="1295400" cy="3200400"/>
          </a:xfrm>
          <a:prstGeom prst="bevel">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ru-RU" sz="2400" b="1" dirty="0" smtClean="0">
                <a:solidFill>
                  <a:schemeClr val="tx2">
                    <a:lumMod val="75000"/>
                  </a:schemeClr>
                </a:solidFill>
              </a:rPr>
              <a:t>Тромбоксан А2</a:t>
            </a:r>
            <a:endParaRPr lang="ru-RU" sz="2400" b="1" dirty="0">
              <a:solidFill>
                <a:schemeClr val="tx2">
                  <a:lumMod val="75000"/>
                </a:schemeClr>
              </a:solidFill>
            </a:endParaRPr>
          </a:p>
        </p:txBody>
      </p:sp>
      <p:sp>
        <p:nvSpPr>
          <p:cNvPr id="9" name="Багетная рамка 8"/>
          <p:cNvSpPr/>
          <p:nvPr/>
        </p:nvSpPr>
        <p:spPr>
          <a:xfrm>
            <a:off x="7543800" y="3124200"/>
            <a:ext cx="1600200" cy="3276600"/>
          </a:xfrm>
          <a:prstGeom prst="bevel">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ru-RU" sz="2800" dirty="0" smtClean="0">
                <a:solidFill>
                  <a:schemeClr val="tx2">
                    <a:lumMod val="75000"/>
                  </a:schemeClr>
                </a:solidFill>
              </a:rPr>
              <a:t>Тромбоцит</a:t>
            </a:r>
          </a:p>
          <a:p>
            <a:pPr algn="ctr"/>
            <a:r>
              <a:rPr lang="ru-RU" sz="2800" dirty="0" smtClean="0">
                <a:solidFill>
                  <a:schemeClr val="tx2">
                    <a:lumMod val="75000"/>
                  </a:schemeClr>
                </a:solidFill>
              </a:rPr>
              <a:t> активирующий фактор</a:t>
            </a:r>
            <a:endParaRPr lang="ru-RU" sz="2800" dirty="0">
              <a:solidFill>
                <a:schemeClr val="tx2">
                  <a:lumMod val="75000"/>
                </a:schemeClr>
              </a:solidFill>
            </a:endParaRPr>
          </a:p>
        </p:txBody>
      </p:sp>
      <p:sp>
        <p:nvSpPr>
          <p:cNvPr id="10" name="Багетная рамка 9"/>
          <p:cNvSpPr/>
          <p:nvPr/>
        </p:nvSpPr>
        <p:spPr>
          <a:xfrm>
            <a:off x="5867400" y="3200400"/>
            <a:ext cx="1295400" cy="3276600"/>
          </a:xfrm>
          <a:prstGeom prst="bevel">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ru-RU" sz="3200" dirty="0" smtClean="0">
                <a:solidFill>
                  <a:schemeClr val="tx2">
                    <a:lumMod val="75000"/>
                  </a:schemeClr>
                </a:solidFill>
              </a:rPr>
              <a:t>Нестабильные ПГ</a:t>
            </a:r>
            <a:endParaRPr lang="ru-RU" sz="3200" dirty="0">
              <a:solidFill>
                <a:schemeClr val="tx2">
                  <a:lumMod val="75000"/>
                </a:schemeClr>
              </a:solidFill>
            </a:endParaRPr>
          </a:p>
        </p:txBody>
      </p:sp>
      <p:sp>
        <p:nvSpPr>
          <p:cNvPr id="11" name="Капля 10"/>
          <p:cNvSpPr/>
          <p:nvPr/>
        </p:nvSpPr>
        <p:spPr>
          <a:xfrm rot="18660537">
            <a:off x="492611" y="1864210"/>
            <a:ext cx="914400" cy="914400"/>
          </a:xfrm>
          <a:prstGeom prst="teardrop">
            <a:avLst/>
          </a:prstGeom>
          <a:solidFill>
            <a:srgbClr val="00B05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Капля 11"/>
          <p:cNvSpPr/>
          <p:nvPr/>
        </p:nvSpPr>
        <p:spPr>
          <a:xfrm rot="18660537">
            <a:off x="1788011" y="2092811"/>
            <a:ext cx="914400" cy="914400"/>
          </a:xfrm>
          <a:prstGeom prst="teardrop">
            <a:avLst/>
          </a:prstGeom>
          <a:solidFill>
            <a:schemeClr val="accent4">
              <a:lumMod val="75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Капля 12"/>
          <p:cNvSpPr/>
          <p:nvPr/>
        </p:nvSpPr>
        <p:spPr>
          <a:xfrm rot="18660537">
            <a:off x="3159611" y="1940410"/>
            <a:ext cx="914400" cy="914400"/>
          </a:xfrm>
          <a:prstGeom prst="teardrop">
            <a:avLst/>
          </a:prstGeom>
          <a:solidFill>
            <a:srgbClr val="FF0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Капля 13"/>
          <p:cNvSpPr/>
          <p:nvPr/>
        </p:nvSpPr>
        <p:spPr>
          <a:xfrm rot="18660537">
            <a:off x="4683611" y="2016611"/>
            <a:ext cx="914400" cy="914400"/>
          </a:xfrm>
          <a:prstGeom prst="teardrop">
            <a:avLst/>
          </a:prstGeom>
          <a:solidFill>
            <a:srgbClr val="00206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Капля 14"/>
          <p:cNvSpPr/>
          <p:nvPr/>
        </p:nvSpPr>
        <p:spPr>
          <a:xfrm rot="18660537">
            <a:off x="6055211" y="2016611"/>
            <a:ext cx="914400" cy="914400"/>
          </a:xfrm>
          <a:prstGeom prst="teardrop">
            <a:avLst/>
          </a:prstGeom>
          <a:solidFill>
            <a:schemeClr val="accent3">
              <a:lumMod val="75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Капля 15"/>
          <p:cNvSpPr/>
          <p:nvPr/>
        </p:nvSpPr>
        <p:spPr>
          <a:xfrm rot="18660537">
            <a:off x="7731611" y="2016610"/>
            <a:ext cx="914400" cy="914400"/>
          </a:xfrm>
          <a:prstGeom prst="teardrop">
            <a:avLst/>
          </a:prstGeom>
          <a:solidFill>
            <a:schemeClr val="accent4">
              <a:lumMod val="5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wheel spokes="8"/>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ятно 1 12"/>
          <p:cNvSpPr/>
          <p:nvPr/>
        </p:nvSpPr>
        <p:spPr>
          <a:xfrm>
            <a:off x="6400800" y="3505200"/>
            <a:ext cx="2286000" cy="1752600"/>
          </a:xfrm>
          <a:prstGeom prst="irregularSeal1">
            <a:avLst/>
          </a:prstGeom>
          <a:solidFill>
            <a:schemeClr val="accent4">
              <a:lumMod val="50000"/>
            </a:schemeClr>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smtClean="0">
                <a:solidFill>
                  <a:schemeClr val="tx1"/>
                </a:solidFill>
                <a:effectLst>
                  <a:outerShdw blurRad="38100" dist="38100" dir="2700000" algn="tl">
                    <a:srgbClr val="000000">
                      <a:alpha val="43137"/>
                    </a:srgbClr>
                  </a:outerShdw>
                </a:effectLst>
              </a:rPr>
              <a:t>Тр</a:t>
            </a:r>
            <a:endParaRPr lang="ru-RU" sz="3200" b="1" dirty="0">
              <a:solidFill>
                <a:schemeClr val="tx1"/>
              </a:solidFill>
              <a:effectLst>
                <a:outerShdw blurRad="38100" dist="38100" dir="2700000" algn="tl">
                  <a:srgbClr val="000000">
                    <a:alpha val="43137"/>
                  </a:srgbClr>
                </a:outerShdw>
              </a:effectLst>
            </a:endParaRPr>
          </a:p>
        </p:txBody>
      </p:sp>
      <p:sp>
        <p:nvSpPr>
          <p:cNvPr id="2" name="Содержимое 1"/>
          <p:cNvSpPr>
            <a:spLocks noGrp="1"/>
          </p:cNvSpPr>
          <p:nvPr>
            <p:ph idx="1"/>
          </p:nvPr>
        </p:nvSpPr>
        <p:spPr>
          <a:xfrm>
            <a:off x="8610600" y="6248400"/>
            <a:ext cx="304800" cy="228600"/>
          </a:xfrm>
        </p:spPr>
        <p:txBody>
          <a:bodyPr>
            <a:normAutofit fontScale="40000" lnSpcReduction="20000"/>
          </a:bodyPr>
          <a:lstStyle/>
          <a:p>
            <a:r>
              <a:rPr lang="ru-RU" dirty="0" smtClean="0"/>
              <a:t>.</a:t>
            </a:r>
            <a:endParaRPr lang="ru-RU" dirty="0"/>
          </a:p>
        </p:txBody>
      </p:sp>
      <p:sp>
        <p:nvSpPr>
          <p:cNvPr id="3" name="Заголовок 2"/>
          <p:cNvSpPr>
            <a:spLocks noGrp="1"/>
          </p:cNvSpPr>
          <p:nvPr>
            <p:ph type="title"/>
          </p:nvPr>
        </p:nvSpPr>
        <p:spPr>
          <a:xfrm>
            <a:off x="457200" y="152400"/>
            <a:ext cx="8229600" cy="838200"/>
          </a:xfrm>
        </p:spPr>
        <p:txBody>
          <a:bodyPr>
            <a:noAutofit/>
          </a:bodyPr>
          <a:lstStyle/>
          <a:p>
            <a:pPr algn="ctr"/>
            <a:r>
              <a:rPr lang="ru-RU" sz="5400" b="1" dirty="0" smtClean="0">
                <a:solidFill>
                  <a:srgbClr val="FF0000"/>
                </a:solidFill>
                <a:effectLst>
                  <a:outerShdw blurRad="38100" dist="38100" dir="2700000" algn="tl">
                    <a:srgbClr val="000000">
                      <a:alpha val="43137"/>
                    </a:srgbClr>
                  </a:outerShdw>
                </a:effectLst>
              </a:rPr>
              <a:t>Агрегация тромбоцитов </a:t>
            </a:r>
            <a:endParaRPr lang="ru-RU" sz="5400" b="1" dirty="0">
              <a:solidFill>
                <a:srgbClr val="FF0000"/>
              </a:solidFill>
              <a:effectLst>
                <a:outerShdw blurRad="38100" dist="38100" dir="2700000" algn="tl">
                  <a:srgbClr val="000000">
                    <a:alpha val="43137"/>
                  </a:srgbClr>
                </a:outerShdw>
              </a:effectLst>
            </a:endParaRPr>
          </a:p>
        </p:txBody>
      </p:sp>
      <p:sp>
        <p:nvSpPr>
          <p:cNvPr id="4" name="Прямоугольник 3"/>
          <p:cNvSpPr/>
          <p:nvPr/>
        </p:nvSpPr>
        <p:spPr>
          <a:xfrm>
            <a:off x="457200" y="5410200"/>
            <a:ext cx="7924800" cy="1066800"/>
          </a:xfrm>
          <a:prstGeom prst="rect">
            <a:avLst/>
          </a:prstGeom>
          <a:solidFill>
            <a:schemeClr val="accent3">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6600" b="1" dirty="0" smtClean="0">
                <a:solidFill>
                  <a:srgbClr val="FF0000"/>
                </a:solidFill>
                <a:effectLst>
                  <a:outerShdw blurRad="38100" dist="38100" dir="2700000" algn="tl">
                    <a:srgbClr val="000000">
                      <a:alpha val="43137"/>
                    </a:srgbClr>
                  </a:outerShdw>
                </a:effectLst>
              </a:rPr>
              <a:t>фибриноген</a:t>
            </a:r>
            <a:endParaRPr lang="ru-RU" sz="6600" b="1" dirty="0">
              <a:solidFill>
                <a:srgbClr val="FF0000"/>
              </a:solidFill>
              <a:effectLst>
                <a:outerShdw blurRad="38100" dist="38100" dir="2700000" algn="tl">
                  <a:srgbClr val="000000">
                    <a:alpha val="43137"/>
                  </a:srgbClr>
                </a:outerShdw>
              </a:effectLst>
            </a:endParaRPr>
          </a:p>
        </p:txBody>
      </p:sp>
      <p:sp>
        <p:nvSpPr>
          <p:cNvPr id="5" name="Пятно 2 4"/>
          <p:cNvSpPr/>
          <p:nvPr/>
        </p:nvSpPr>
        <p:spPr>
          <a:xfrm rot="9129968">
            <a:off x="1458720" y="2839670"/>
            <a:ext cx="4536406" cy="2150047"/>
          </a:xfrm>
          <a:prstGeom prst="irregularSeal2">
            <a:avLst/>
          </a:prstGeom>
          <a:solidFill>
            <a:schemeClr val="accent4">
              <a:lumMod val="5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ru-RU" sz="4400" b="1" dirty="0" smtClean="0">
                <a:solidFill>
                  <a:schemeClr val="tx1"/>
                </a:solidFill>
                <a:effectLst>
                  <a:outerShdw blurRad="38100" dist="38100" dir="2700000" algn="tl">
                    <a:srgbClr val="000000">
                      <a:alpha val="43137"/>
                    </a:srgbClr>
                  </a:outerShdw>
                </a:effectLst>
              </a:rPr>
              <a:t>Тр</a:t>
            </a:r>
            <a:endParaRPr lang="ru-RU" sz="4400" b="1" dirty="0">
              <a:solidFill>
                <a:schemeClr val="tx1"/>
              </a:solidFill>
              <a:effectLst>
                <a:outerShdw blurRad="38100" dist="38100" dir="2700000" algn="tl">
                  <a:srgbClr val="000000">
                    <a:alpha val="43137"/>
                  </a:srgbClr>
                </a:outerShdw>
              </a:effectLst>
            </a:endParaRPr>
          </a:p>
        </p:txBody>
      </p:sp>
      <p:sp>
        <p:nvSpPr>
          <p:cNvPr id="6" name="Пятно 1 5"/>
          <p:cNvSpPr/>
          <p:nvPr/>
        </p:nvSpPr>
        <p:spPr>
          <a:xfrm>
            <a:off x="4343400" y="3581400"/>
            <a:ext cx="3124200" cy="1752600"/>
          </a:xfrm>
          <a:prstGeom prst="irregularSeal1">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smtClean="0">
                <a:effectLst>
                  <a:outerShdw blurRad="38100" dist="38100" dir="2700000" algn="tl">
                    <a:srgbClr val="000000">
                      <a:alpha val="43137"/>
                    </a:srgbClr>
                  </a:outerShdw>
                </a:effectLst>
              </a:rPr>
              <a:t>Тр</a:t>
            </a:r>
            <a:endParaRPr lang="ru-RU" sz="3600" b="1" dirty="0">
              <a:effectLst>
                <a:outerShdw blurRad="38100" dist="38100" dir="2700000" algn="tl">
                  <a:srgbClr val="000000">
                    <a:alpha val="43137"/>
                  </a:srgbClr>
                </a:outerShdw>
              </a:effectLst>
            </a:endParaRPr>
          </a:p>
        </p:txBody>
      </p:sp>
      <p:sp>
        <p:nvSpPr>
          <p:cNvPr id="7" name="Пятно 1 6"/>
          <p:cNvSpPr/>
          <p:nvPr/>
        </p:nvSpPr>
        <p:spPr>
          <a:xfrm>
            <a:off x="4191000" y="1905000"/>
            <a:ext cx="3810000" cy="2667000"/>
          </a:xfrm>
          <a:prstGeom prst="irregularSeal1">
            <a:avLst/>
          </a:prstGeom>
          <a:solidFill>
            <a:schemeClr val="accent4">
              <a:lumMod val="5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dirty="0" smtClean="0">
                <a:solidFill>
                  <a:schemeClr val="tx1"/>
                </a:solidFill>
                <a:effectLst>
                  <a:outerShdw blurRad="38100" dist="38100" dir="2700000" algn="tl">
                    <a:srgbClr val="000000">
                      <a:alpha val="43137"/>
                    </a:srgbClr>
                  </a:outerShdw>
                </a:effectLst>
              </a:rPr>
              <a:t>Тр</a:t>
            </a:r>
            <a:endParaRPr lang="ru-RU" sz="4400" b="1" dirty="0">
              <a:solidFill>
                <a:schemeClr val="tx1"/>
              </a:solidFill>
              <a:effectLst>
                <a:outerShdw blurRad="38100" dist="38100" dir="2700000" algn="tl">
                  <a:srgbClr val="000000">
                    <a:alpha val="43137"/>
                  </a:srgbClr>
                </a:outerShdw>
              </a:effectLst>
            </a:endParaRPr>
          </a:p>
        </p:txBody>
      </p:sp>
      <p:sp>
        <p:nvSpPr>
          <p:cNvPr id="9" name="Стрелка вниз 8"/>
          <p:cNvSpPr/>
          <p:nvPr/>
        </p:nvSpPr>
        <p:spPr>
          <a:xfrm rot="19525458">
            <a:off x="1826185" y="2962851"/>
            <a:ext cx="605517" cy="2248544"/>
          </a:xfrm>
          <a:prstGeom prst="downArrow">
            <a:avLst/>
          </a:prstGeom>
          <a:solidFill>
            <a:srgbClr val="00FF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низ 9"/>
          <p:cNvSpPr/>
          <p:nvPr/>
        </p:nvSpPr>
        <p:spPr>
          <a:xfrm rot="19322646">
            <a:off x="2179142" y="3111334"/>
            <a:ext cx="484632" cy="1277130"/>
          </a:xfrm>
          <a:prstGeom prst="downArrow">
            <a:avLst/>
          </a:prstGeom>
          <a:solidFill>
            <a:srgbClr val="00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rot="1600985">
            <a:off x="3487819" y="2569691"/>
            <a:ext cx="1233757" cy="373589"/>
          </a:xfrm>
          <a:prstGeom prst="rightArrow">
            <a:avLst>
              <a:gd name="adj1" fmla="val 57862"/>
              <a:gd name="adj2" fmla="val 50000"/>
            </a:avLst>
          </a:prstGeom>
          <a:solidFill>
            <a:srgbClr val="00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право 11"/>
          <p:cNvSpPr/>
          <p:nvPr/>
        </p:nvSpPr>
        <p:spPr>
          <a:xfrm rot="1569550">
            <a:off x="3044924" y="3271269"/>
            <a:ext cx="1581670" cy="340768"/>
          </a:xfrm>
          <a:prstGeom prst="rightArrow">
            <a:avLst>
              <a:gd name="adj1" fmla="val 52609"/>
              <a:gd name="adj2" fmla="val 50000"/>
            </a:avLst>
          </a:prstGeom>
          <a:solidFill>
            <a:srgbClr val="00FF00"/>
          </a:solidFill>
          <a:ln>
            <a:noFill/>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228600" y="1066800"/>
            <a:ext cx="4114800" cy="2438400"/>
          </a:xfrm>
          <a:prstGeom prst="ellipse">
            <a:avLst/>
          </a:prstGeom>
          <a:solidFill>
            <a:srgbClr val="00B05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bg1"/>
                </a:solidFill>
                <a:effectLst>
                  <a:outerShdw blurRad="38100" dist="38100" dir="2700000" algn="tl">
                    <a:srgbClr val="000000">
                      <a:alpha val="43137"/>
                    </a:srgbClr>
                  </a:outerShdw>
                </a:effectLst>
              </a:rPr>
              <a:t>Рецептор агрегации</a:t>
            </a:r>
          </a:p>
          <a:p>
            <a:pPr algn="ctr"/>
            <a:r>
              <a:rPr lang="en-US" sz="2400" b="1" dirty="0" smtClean="0">
                <a:solidFill>
                  <a:schemeClr val="bg1"/>
                </a:solidFill>
                <a:effectLst>
                  <a:outerShdw blurRad="38100" dist="38100" dir="2700000" algn="tl">
                    <a:srgbClr val="000000">
                      <a:alpha val="43137"/>
                    </a:srgbClr>
                  </a:outerShdw>
                </a:effectLst>
              </a:rPr>
              <a:t>GPIIb-IIIa</a:t>
            </a:r>
          </a:p>
          <a:p>
            <a:pPr algn="ctr"/>
            <a:r>
              <a:rPr lang="en-US" sz="2400" b="1" dirty="0" smtClean="0">
                <a:solidFill>
                  <a:schemeClr val="bg1"/>
                </a:solidFill>
                <a:effectLst>
                  <a:outerShdw blurRad="38100" dist="38100" dir="2700000" algn="tl">
                    <a:srgbClr val="000000">
                      <a:alpha val="43137"/>
                    </a:srgbClr>
                  </a:outerShdw>
                </a:effectLst>
              </a:rPr>
              <a:t>(</a:t>
            </a:r>
            <a:r>
              <a:rPr lang="ru-RU" sz="2400" b="1" dirty="0" smtClean="0">
                <a:solidFill>
                  <a:schemeClr val="bg1"/>
                </a:solidFill>
                <a:effectLst>
                  <a:outerShdw blurRad="38100" dist="38100" dir="2700000" algn="tl">
                    <a:srgbClr val="000000">
                      <a:alpha val="43137"/>
                    </a:srgbClr>
                  </a:outerShdw>
                </a:effectLst>
              </a:rPr>
              <a:t>интегрин</a:t>
            </a:r>
            <a:r>
              <a:rPr lang="en-US" sz="2400" b="1" dirty="0" smtClean="0">
                <a:solidFill>
                  <a:schemeClr val="bg1"/>
                </a:solidFill>
                <a:effectLst>
                  <a:outerShdw blurRad="38100" dist="38100" dir="2700000" algn="tl">
                    <a:srgbClr val="000000">
                      <a:alpha val="43137"/>
                    </a:srgbClr>
                  </a:outerShdw>
                </a:effectLst>
              </a:rPr>
              <a:t>)</a:t>
            </a:r>
            <a:endParaRPr lang="ru-RU" sz="2400" b="1" dirty="0">
              <a:solidFill>
                <a:schemeClr val="bg1"/>
              </a:solidFill>
              <a:effectLst>
                <a:outerShdw blurRad="38100" dist="38100" dir="2700000" algn="tl">
                  <a:srgbClr val="000000">
                    <a:alpha val="43137"/>
                  </a:srgbClr>
                </a:outerShdw>
              </a:effectLst>
            </a:endParaRPr>
          </a:p>
        </p:txBody>
      </p:sp>
      <p:sp>
        <p:nvSpPr>
          <p:cNvPr id="14" name="Солнце 13"/>
          <p:cNvSpPr/>
          <p:nvPr/>
        </p:nvSpPr>
        <p:spPr>
          <a:xfrm>
            <a:off x="2057400" y="4953000"/>
            <a:ext cx="914400" cy="914400"/>
          </a:xfrm>
          <a:prstGeom prst="sun">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олнце 14"/>
          <p:cNvSpPr/>
          <p:nvPr/>
        </p:nvSpPr>
        <p:spPr>
          <a:xfrm>
            <a:off x="3124200" y="4876800"/>
            <a:ext cx="914400" cy="914400"/>
          </a:xfrm>
          <a:prstGeom prst="sun">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Солнце 15"/>
          <p:cNvSpPr/>
          <p:nvPr/>
        </p:nvSpPr>
        <p:spPr>
          <a:xfrm>
            <a:off x="5486400" y="4876800"/>
            <a:ext cx="914400" cy="914400"/>
          </a:xfrm>
          <a:prstGeom prst="sun">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Солнце 16"/>
          <p:cNvSpPr/>
          <p:nvPr/>
        </p:nvSpPr>
        <p:spPr>
          <a:xfrm>
            <a:off x="6705600" y="4953000"/>
            <a:ext cx="914400" cy="914400"/>
          </a:xfrm>
          <a:prstGeom prst="sun">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Овал 17"/>
          <p:cNvSpPr/>
          <p:nvPr/>
        </p:nvSpPr>
        <p:spPr>
          <a:xfrm>
            <a:off x="381000" y="4191000"/>
            <a:ext cx="2362200" cy="1219200"/>
          </a:xfrm>
          <a:prstGeom prst="ellipse">
            <a:avLst/>
          </a:prstGeom>
          <a:solidFill>
            <a:srgbClr val="FF0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2">
                    <a:lumMod val="50000"/>
                  </a:schemeClr>
                </a:solidFill>
                <a:effectLst>
                  <a:outerShdw blurRad="38100" dist="38100" dir="2700000" algn="tl">
                    <a:srgbClr val="000000">
                      <a:alpha val="43137"/>
                    </a:srgbClr>
                  </a:outerShdw>
                </a:effectLst>
              </a:rPr>
              <a:t>vWF</a:t>
            </a:r>
            <a:endParaRPr lang="ru-RU" sz="3600" b="1" dirty="0">
              <a:solidFill>
                <a:schemeClr val="bg2">
                  <a:lumMod val="50000"/>
                </a:schemeClr>
              </a:solidFill>
              <a:effectLst>
                <a:outerShdw blurRad="38100" dist="38100" dir="2700000" algn="tl">
                  <a:srgbClr val="000000">
                    <a:alpha val="43137"/>
                  </a:srgbClr>
                </a:outerShdw>
              </a:effectLst>
            </a:endParaRPr>
          </a:p>
        </p:txBody>
      </p:sp>
      <p:sp>
        <p:nvSpPr>
          <p:cNvPr id="19" name="Стрелка вправо 18"/>
          <p:cNvSpPr/>
          <p:nvPr/>
        </p:nvSpPr>
        <p:spPr>
          <a:xfrm rot="213254">
            <a:off x="1141073" y="5215152"/>
            <a:ext cx="1378410" cy="342476"/>
          </a:xfrm>
          <a:prstGeom prst="right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трелка вправо 19"/>
          <p:cNvSpPr/>
          <p:nvPr/>
        </p:nvSpPr>
        <p:spPr>
          <a:xfrm rot="625028">
            <a:off x="2155932" y="5038996"/>
            <a:ext cx="1406189" cy="299777"/>
          </a:xfrm>
          <a:prstGeom prst="rightArrow">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Овальная выноска 20"/>
          <p:cNvSpPr/>
          <p:nvPr/>
        </p:nvSpPr>
        <p:spPr>
          <a:xfrm>
            <a:off x="6096000" y="838200"/>
            <a:ext cx="3048000" cy="1676400"/>
          </a:xfrm>
          <a:prstGeom prst="wedgeEllipseCallout">
            <a:avLst>
              <a:gd name="adj1" fmla="val -14752"/>
              <a:gd name="adj2" fmla="val 64881"/>
            </a:avLst>
          </a:prstGeom>
          <a:solidFill>
            <a:schemeClr val="accent2">
              <a:lumMod val="75000"/>
            </a:schemeClr>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dirty="0" smtClean="0">
                <a:solidFill>
                  <a:schemeClr val="bg2">
                    <a:lumMod val="50000"/>
                  </a:schemeClr>
                </a:solidFill>
                <a:effectLst>
                  <a:outerShdw blurRad="38100" dist="38100" dir="2700000" algn="tl">
                    <a:srgbClr val="000000">
                      <a:alpha val="43137"/>
                    </a:srgbClr>
                  </a:outerShdw>
                </a:effectLst>
              </a:rPr>
              <a:t>Тромбостения </a:t>
            </a:r>
            <a:r>
              <a:rPr lang="ru-RU" sz="2400" dirty="0" smtClean="0">
                <a:solidFill>
                  <a:schemeClr val="bg2">
                    <a:lumMod val="50000"/>
                  </a:schemeClr>
                </a:solidFill>
                <a:effectLst>
                  <a:outerShdw blurRad="38100" dist="38100" dir="2700000" algn="tl">
                    <a:srgbClr val="000000">
                      <a:alpha val="43137"/>
                    </a:srgbClr>
                  </a:outerShdw>
                </a:effectLst>
              </a:rPr>
              <a:t>Гланцмана </a:t>
            </a:r>
            <a:r>
              <a:rPr lang="ru-RU" sz="1600" dirty="0" smtClean="0">
                <a:solidFill>
                  <a:schemeClr val="bg2">
                    <a:lumMod val="50000"/>
                  </a:schemeClr>
                </a:solidFill>
                <a:effectLst>
                  <a:outerShdw blurRad="38100" dist="38100" dir="2700000" algn="tl">
                    <a:srgbClr val="000000">
                      <a:alpha val="43137"/>
                    </a:srgbClr>
                  </a:outerShdw>
                </a:effectLst>
              </a:rPr>
              <a:t>(врожд. дефицит)</a:t>
            </a:r>
            <a:endParaRPr lang="ru-RU" sz="2000" dirty="0">
              <a:solidFill>
                <a:schemeClr val="bg2">
                  <a:lumMod val="50000"/>
                </a:schemeClr>
              </a:solidFill>
              <a:effectLst>
                <a:outerShdw blurRad="38100" dist="38100" dir="2700000" algn="tl">
                  <a:srgbClr val="000000">
                    <a:alpha val="43137"/>
                  </a:srgbClr>
                </a:outerShdw>
              </a:effectLst>
            </a:endParaRPr>
          </a:p>
        </p:txBody>
      </p:sp>
      <p:sp>
        <p:nvSpPr>
          <p:cNvPr id="22" name="Солнце 21"/>
          <p:cNvSpPr/>
          <p:nvPr/>
        </p:nvSpPr>
        <p:spPr>
          <a:xfrm>
            <a:off x="4343400" y="4876800"/>
            <a:ext cx="914400" cy="914400"/>
          </a:xfrm>
          <a:prstGeom prst="sun">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wheel spokes="8"/>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nvPr>
        </p:nvGraphicFramePr>
        <p:xfrm>
          <a:off x="228600" y="1144767"/>
          <a:ext cx="8610600" cy="5578797"/>
        </p:xfrm>
        <a:graphic>
          <a:graphicData uri="http://schemas.openxmlformats.org/drawingml/2006/table">
            <a:tbl>
              <a:tblPr firstRow="1" bandRow="1">
                <a:tableStyleId>{5C22544A-7EE6-4342-B048-85BDC9FD1C3A}</a:tableStyleId>
              </a:tblPr>
              <a:tblGrid>
                <a:gridCol w="4305300"/>
                <a:gridCol w="4305300"/>
              </a:tblGrid>
              <a:tr h="2713677">
                <a:tc>
                  <a:txBody>
                    <a:bodyPr/>
                    <a:lstStyle/>
                    <a:p>
                      <a:pPr algn="ctr"/>
                      <a:r>
                        <a:rPr lang="ru-RU" sz="2800" b="1" dirty="0" smtClean="0">
                          <a:solidFill>
                            <a:srgbClr val="00FF00"/>
                          </a:solidFill>
                          <a:effectLst>
                            <a:outerShdw blurRad="38100" dist="38100" dir="2700000" algn="tl">
                              <a:srgbClr val="000000">
                                <a:alpha val="43137"/>
                              </a:srgbClr>
                            </a:outerShdw>
                          </a:effectLst>
                        </a:rPr>
                        <a:t>Дефекты</a:t>
                      </a:r>
                      <a:r>
                        <a:rPr lang="ru-RU" sz="2800" b="1" baseline="0" dirty="0" smtClean="0">
                          <a:solidFill>
                            <a:srgbClr val="00FF00"/>
                          </a:solidFill>
                          <a:effectLst>
                            <a:outerShdw blurRad="38100" dist="38100" dir="2700000" algn="tl">
                              <a:srgbClr val="000000">
                                <a:alpha val="43137"/>
                              </a:srgbClr>
                            </a:outerShdw>
                          </a:effectLst>
                        </a:rPr>
                        <a:t> взаимодействия  тромбоцит - сосудистая стенка (дефекты адгезии)</a:t>
                      </a:r>
                      <a:endParaRPr lang="ru-RU" sz="2400" b="1" dirty="0">
                        <a:solidFill>
                          <a:srgbClr val="00FF00"/>
                        </a:solidFill>
                        <a:effectLst>
                          <a:outerShdw blurRad="38100" dist="38100" dir="2700000" algn="tl">
                            <a:srgbClr val="000000">
                              <a:alpha val="43137"/>
                            </a:srgbClr>
                          </a:outerShdw>
                        </a:effectLst>
                      </a:endParaRPr>
                    </a:p>
                  </a:txBody>
                  <a:tcPr>
                    <a:solidFill>
                      <a:srgbClr val="002060"/>
                    </a:solidFill>
                  </a:tcPr>
                </a:tc>
                <a:tc>
                  <a:txBody>
                    <a:bodyPr/>
                    <a:lstStyle/>
                    <a:p>
                      <a:pPr algn="ctr">
                        <a:buFont typeface="Arial" pitchFamily="34" charset="0"/>
                        <a:buChar char="•"/>
                      </a:pPr>
                      <a:r>
                        <a:rPr lang="ru-RU" sz="2800" b="1" dirty="0" smtClean="0">
                          <a:solidFill>
                            <a:schemeClr val="tx2">
                              <a:lumMod val="75000"/>
                            </a:schemeClr>
                          </a:solidFill>
                          <a:effectLst>
                            <a:outerShdw blurRad="38100" dist="38100" dir="2700000" algn="tl">
                              <a:srgbClr val="000000">
                                <a:alpha val="43137"/>
                              </a:srgbClr>
                            </a:outerShdw>
                          </a:effectLst>
                        </a:rPr>
                        <a:t>Болезнь Виллебранда  </a:t>
                      </a:r>
                    </a:p>
                    <a:p>
                      <a:pPr algn="ctr">
                        <a:buFont typeface="Arial" pitchFamily="34" charset="0"/>
                        <a:buChar char="•"/>
                      </a:pPr>
                      <a:r>
                        <a:rPr lang="ru-RU" sz="2800" b="1" dirty="0" smtClean="0">
                          <a:solidFill>
                            <a:schemeClr val="tx2">
                              <a:lumMod val="75000"/>
                            </a:schemeClr>
                          </a:solidFill>
                          <a:effectLst>
                            <a:outerShdw blurRad="38100" dist="38100" dir="2700000" algn="tl">
                              <a:srgbClr val="000000">
                                <a:alpha val="43137"/>
                              </a:srgbClr>
                            </a:outerShdw>
                          </a:effectLst>
                        </a:rPr>
                        <a:t> Псевдоболезнь  Виллебранда </a:t>
                      </a:r>
                    </a:p>
                    <a:p>
                      <a:pPr algn="ctr">
                        <a:buFont typeface="Arial" pitchFamily="34" charset="0"/>
                        <a:buChar char="•"/>
                      </a:pPr>
                      <a:r>
                        <a:rPr lang="ru-RU" sz="2800" b="1" dirty="0" smtClean="0">
                          <a:solidFill>
                            <a:schemeClr val="tx2">
                              <a:lumMod val="75000"/>
                            </a:schemeClr>
                          </a:solidFill>
                          <a:effectLst>
                            <a:outerShdw blurRad="38100" dist="38100" dir="2700000" algn="tl">
                              <a:srgbClr val="000000">
                                <a:alpha val="43137"/>
                              </a:srgbClr>
                            </a:outerShdw>
                          </a:effectLst>
                        </a:rPr>
                        <a:t>Синдром  Бернара-Сулье (дефект </a:t>
                      </a:r>
                      <a:r>
                        <a:rPr lang="en-US" sz="2800" b="1" dirty="0" smtClean="0">
                          <a:solidFill>
                            <a:schemeClr val="tx2">
                              <a:lumMod val="75000"/>
                            </a:schemeClr>
                          </a:solidFill>
                          <a:effectLst>
                            <a:outerShdw blurRad="38100" dist="38100" dir="2700000" algn="tl">
                              <a:srgbClr val="000000">
                                <a:alpha val="43137"/>
                              </a:srgbClr>
                            </a:outerShdw>
                          </a:effectLst>
                        </a:rPr>
                        <a:t>GPIb</a:t>
                      </a:r>
                      <a:r>
                        <a:rPr lang="ru-RU" sz="2800" b="1" dirty="0" smtClean="0">
                          <a:solidFill>
                            <a:schemeClr val="tx2">
                              <a:lumMod val="75000"/>
                            </a:schemeClr>
                          </a:solidFill>
                          <a:effectLst>
                            <a:outerShdw blurRad="38100" dist="38100" dir="2700000" algn="tl">
                              <a:srgbClr val="000000">
                                <a:alpha val="43137"/>
                              </a:srgbClr>
                            </a:outerShdw>
                          </a:effectLst>
                        </a:rPr>
                        <a:t>)</a:t>
                      </a:r>
                    </a:p>
                    <a:p>
                      <a:pPr algn="ctr">
                        <a:buFont typeface="Arial" pitchFamily="34" charset="0"/>
                        <a:buChar char="•"/>
                      </a:pPr>
                      <a:endParaRPr lang="ru-RU" sz="2400" b="1" dirty="0">
                        <a:solidFill>
                          <a:schemeClr val="tx2">
                            <a:lumMod val="75000"/>
                          </a:schemeClr>
                        </a:solidFill>
                        <a:effectLst>
                          <a:outerShdw blurRad="38100" dist="38100" dir="2700000" algn="tl">
                            <a:srgbClr val="000000">
                              <a:alpha val="43137"/>
                            </a:srgbClr>
                          </a:outerShdw>
                        </a:effectLst>
                      </a:endParaRPr>
                    </a:p>
                  </a:txBody>
                  <a:tcPr>
                    <a:solidFill>
                      <a:srgbClr val="002060"/>
                    </a:solidFill>
                  </a:tcPr>
                </a:tc>
              </a:tr>
              <a:tr h="2694757">
                <a:tc>
                  <a:txBody>
                    <a:bodyPr/>
                    <a:lstStyle/>
                    <a:p>
                      <a:pPr algn="ctr"/>
                      <a:r>
                        <a:rPr lang="ru-RU" sz="3000" b="1" dirty="0" smtClean="0">
                          <a:solidFill>
                            <a:srgbClr val="00FF00"/>
                          </a:solidFill>
                          <a:effectLst>
                            <a:outerShdw blurRad="38100" dist="38100" dir="2700000" algn="tl">
                              <a:srgbClr val="000000">
                                <a:alpha val="43137"/>
                              </a:srgbClr>
                            </a:outerShdw>
                          </a:effectLst>
                        </a:rPr>
                        <a:t>Дефекты</a:t>
                      </a:r>
                      <a:r>
                        <a:rPr lang="ru-RU" sz="3000" b="1" baseline="0" dirty="0" smtClean="0">
                          <a:solidFill>
                            <a:srgbClr val="00FF00"/>
                          </a:solidFill>
                          <a:effectLst>
                            <a:outerShdw blurRad="38100" dist="38100" dir="2700000" algn="tl">
                              <a:srgbClr val="000000">
                                <a:alpha val="43137"/>
                              </a:srgbClr>
                            </a:outerShdw>
                          </a:effectLst>
                        </a:rPr>
                        <a:t> </a:t>
                      </a:r>
                      <a:r>
                        <a:rPr lang="ru-RU" sz="2900" b="1" baseline="0" dirty="0" smtClean="0">
                          <a:solidFill>
                            <a:srgbClr val="00FF00"/>
                          </a:solidFill>
                          <a:effectLst>
                            <a:outerShdw blurRad="38100" dist="38100" dir="2700000" algn="tl">
                              <a:srgbClr val="000000">
                                <a:alpha val="43137"/>
                              </a:srgbClr>
                            </a:outerShdw>
                          </a:effectLst>
                        </a:rPr>
                        <a:t>межтромбоцитарного</a:t>
                      </a:r>
                      <a:r>
                        <a:rPr lang="ru-RU" sz="3000" b="1" baseline="0" dirty="0" smtClean="0">
                          <a:solidFill>
                            <a:srgbClr val="00FF00"/>
                          </a:solidFill>
                          <a:effectLst>
                            <a:outerShdw blurRad="38100" dist="38100" dir="2700000" algn="tl">
                              <a:srgbClr val="000000">
                                <a:alpha val="43137"/>
                              </a:srgbClr>
                            </a:outerShdw>
                          </a:effectLst>
                        </a:rPr>
                        <a:t> взаимодействия (дефекты агрегации</a:t>
                      </a:r>
                      <a:r>
                        <a:rPr lang="ru-RU" sz="2800" b="1" baseline="0" dirty="0" smtClean="0">
                          <a:solidFill>
                            <a:srgbClr val="00FF00"/>
                          </a:solidFill>
                          <a:effectLst>
                            <a:outerShdw blurRad="38100" dist="38100" dir="2700000" algn="tl">
                              <a:srgbClr val="000000">
                                <a:alpha val="43137"/>
                              </a:srgbClr>
                            </a:outerShdw>
                          </a:effectLst>
                        </a:rPr>
                        <a:t>) </a:t>
                      </a:r>
                      <a:endParaRPr lang="ru-RU" sz="2800" b="1" dirty="0">
                        <a:solidFill>
                          <a:srgbClr val="00FF00"/>
                        </a:solidFill>
                        <a:effectLst>
                          <a:outerShdw blurRad="38100" dist="38100" dir="2700000" algn="tl">
                            <a:srgbClr val="000000">
                              <a:alpha val="43137"/>
                            </a:srgbClr>
                          </a:outerShdw>
                        </a:effectLst>
                      </a:endParaRPr>
                    </a:p>
                  </a:txBody>
                  <a:tcPr>
                    <a:solidFill>
                      <a:srgbClr val="002060"/>
                    </a:solidFill>
                  </a:tcPr>
                </a:tc>
                <a:tc>
                  <a:txBody>
                    <a:bodyPr/>
                    <a:lstStyle/>
                    <a:p>
                      <a:pPr algn="ctr">
                        <a:buFont typeface="Arial" pitchFamily="34" charset="0"/>
                        <a:buChar char="•"/>
                      </a:pPr>
                      <a:r>
                        <a:rPr lang="ru-RU" sz="2600" b="1" dirty="0" smtClean="0">
                          <a:solidFill>
                            <a:schemeClr val="tx2">
                              <a:lumMod val="75000"/>
                            </a:schemeClr>
                          </a:solidFill>
                          <a:effectLst>
                            <a:outerShdw blurRad="38100" dist="38100" dir="2700000" algn="tl">
                              <a:srgbClr val="000000">
                                <a:alpha val="43137"/>
                              </a:srgbClr>
                            </a:outerShdw>
                          </a:effectLst>
                        </a:rPr>
                        <a:t>Врожденная афибриногенемия (отсутствие плазменного фибриногена) </a:t>
                      </a:r>
                    </a:p>
                    <a:p>
                      <a:pPr algn="ctr">
                        <a:buFont typeface="Arial" pitchFamily="34" charset="0"/>
                        <a:buChar char="•"/>
                      </a:pPr>
                      <a:r>
                        <a:rPr lang="ru-RU" sz="2600" b="1" dirty="0" smtClean="0">
                          <a:solidFill>
                            <a:schemeClr val="tx2">
                              <a:lumMod val="75000"/>
                            </a:schemeClr>
                          </a:solidFill>
                          <a:effectLst>
                            <a:outerShdw blurRad="38100" dist="38100" dir="2700000" algn="tl">
                              <a:srgbClr val="000000">
                                <a:alpha val="43137"/>
                              </a:srgbClr>
                            </a:outerShdw>
                          </a:effectLst>
                        </a:rPr>
                        <a:t>Тромбастения Гланцмана (дефект </a:t>
                      </a:r>
                      <a:r>
                        <a:rPr lang="en-US" sz="2600" b="1" dirty="0" smtClean="0">
                          <a:solidFill>
                            <a:schemeClr val="tx2">
                              <a:lumMod val="75000"/>
                            </a:schemeClr>
                          </a:solidFill>
                          <a:effectLst>
                            <a:outerShdw blurRad="38100" dist="38100" dir="2700000" algn="tl">
                              <a:srgbClr val="000000">
                                <a:alpha val="43137"/>
                              </a:srgbClr>
                            </a:outerShdw>
                          </a:effectLst>
                        </a:rPr>
                        <a:t>GPIIb-IIIa</a:t>
                      </a:r>
                      <a:r>
                        <a:rPr lang="ru-RU" sz="2600" b="1" dirty="0" smtClean="0">
                          <a:solidFill>
                            <a:schemeClr val="tx2">
                              <a:lumMod val="75000"/>
                            </a:schemeClr>
                          </a:solidFill>
                          <a:effectLst>
                            <a:outerShdw blurRad="38100" dist="38100" dir="2700000" algn="tl">
                              <a:srgbClr val="000000">
                                <a:alpha val="43137"/>
                              </a:srgbClr>
                            </a:outerShdw>
                          </a:effectLst>
                        </a:rPr>
                        <a:t>)</a:t>
                      </a:r>
                      <a:r>
                        <a:rPr lang="en-US" sz="2600" b="1" dirty="0" smtClean="0">
                          <a:solidFill>
                            <a:schemeClr val="tx2">
                              <a:lumMod val="75000"/>
                            </a:schemeClr>
                          </a:solidFill>
                          <a:effectLst>
                            <a:outerShdw blurRad="38100" dist="38100" dir="2700000" algn="tl">
                              <a:srgbClr val="000000">
                                <a:alpha val="43137"/>
                              </a:srgbClr>
                            </a:outerShdw>
                          </a:effectLst>
                        </a:rPr>
                        <a:t> </a:t>
                      </a:r>
                      <a:endParaRPr lang="ru-RU" sz="2600" b="1" dirty="0">
                        <a:solidFill>
                          <a:schemeClr val="tx2">
                            <a:lumMod val="75000"/>
                          </a:schemeClr>
                        </a:solidFill>
                        <a:effectLst>
                          <a:outerShdw blurRad="38100" dist="38100" dir="2700000" algn="tl">
                            <a:srgbClr val="000000">
                              <a:alpha val="43137"/>
                            </a:srgbClr>
                          </a:outerShdw>
                        </a:effectLst>
                      </a:endParaRPr>
                    </a:p>
                  </a:txBody>
                  <a:tcPr>
                    <a:solidFill>
                      <a:srgbClr val="002060"/>
                    </a:solidFill>
                  </a:tcPr>
                </a:tc>
              </a:tr>
            </a:tbl>
          </a:graphicData>
        </a:graphic>
      </p:graphicFrame>
      <p:sp>
        <p:nvSpPr>
          <p:cNvPr id="3" name="Заголовок 2"/>
          <p:cNvSpPr>
            <a:spLocks noGrp="1"/>
          </p:cNvSpPr>
          <p:nvPr>
            <p:ph type="title"/>
          </p:nvPr>
        </p:nvSpPr>
        <p:spPr>
          <a:xfrm>
            <a:off x="457200" y="152400"/>
            <a:ext cx="8229600" cy="990600"/>
          </a:xfrm>
          <a:solidFill>
            <a:srgbClr val="92D050"/>
          </a:solidFill>
        </p:spPr>
        <p:txBody>
          <a:bodyPr>
            <a:normAutofit fontScale="90000"/>
          </a:bodyPr>
          <a:lstStyle/>
          <a:p>
            <a:pPr algn="ctr"/>
            <a:r>
              <a:rPr lang="ru-RU" b="1" dirty="0" smtClean="0">
                <a:solidFill>
                  <a:srgbClr val="C00000"/>
                </a:solidFill>
                <a:effectLst>
                  <a:outerShdw blurRad="38100" dist="38100" dir="2700000" algn="tl">
                    <a:srgbClr val="000000">
                      <a:alpha val="43137"/>
                    </a:srgbClr>
                  </a:outerShdw>
                </a:effectLst>
              </a:rPr>
              <a:t>Классификация врожденных нарушений функции тромбоцитов </a:t>
            </a:r>
            <a:endParaRPr lang="ru-RU" b="1" dirty="0">
              <a:solidFill>
                <a:srgbClr val="C00000"/>
              </a:solidFill>
              <a:effectLst>
                <a:outerShdw blurRad="38100" dist="38100" dir="2700000" algn="tl">
                  <a:srgbClr val="000000">
                    <a:alpha val="43137"/>
                  </a:srgbClr>
                </a:outerShdw>
              </a:effectLst>
            </a:endParaRPr>
          </a:p>
        </p:txBody>
      </p:sp>
    </p:spTree>
  </p:cSld>
  <p:clrMapOvr>
    <a:masterClrMapping/>
  </p:clrMapOvr>
  <p:transition>
    <p:wheel spokes="8"/>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nvPr>
        </p:nvGraphicFramePr>
        <p:xfrm>
          <a:off x="457200" y="1371599"/>
          <a:ext cx="8305800" cy="5312286"/>
        </p:xfrm>
        <a:graphic>
          <a:graphicData uri="http://schemas.openxmlformats.org/drawingml/2006/table">
            <a:tbl>
              <a:tblPr firstRow="1" bandRow="1">
                <a:tableStyleId>{5C22544A-7EE6-4342-B048-85BDC9FD1C3A}</a:tableStyleId>
              </a:tblPr>
              <a:tblGrid>
                <a:gridCol w="4116470"/>
                <a:gridCol w="4189330"/>
              </a:tblGrid>
              <a:tr h="2370966">
                <a:tc>
                  <a:txBody>
                    <a:bodyPr/>
                    <a:lstStyle/>
                    <a:p>
                      <a:pPr algn="ctr"/>
                      <a:r>
                        <a:rPr lang="ru-RU" sz="2800" b="1" dirty="0" smtClean="0">
                          <a:solidFill>
                            <a:srgbClr val="00FF00"/>
                          </a:solidFill>
                          <a:effectLst>
                            <a:outerShdw blurRad="38100" dist="38100" dir="2700000" algn="tl">
                              <a:srgbClr val="000000">
                                <a:alpha val="43137"/>
                              </a:srgbClr>
                            </a:outerShdw>
                          </a:effectLst>
                        </a:rPr>
                        <a:t>Нарушения</a:t>
                      </a:r>
                      <a:r>
                        <a:rPr lang="ru-RU" sz="2800" b="1" baseline="0" dirty="0" smtClean="0">
                          <a:solidFill>
                            <a:srgbClr val="00FF00"/>
                          </a:solidFill>
                          <a:effectLst>
                            <a:outerShdw blurRad="38100" dist="38100" dir="2700000" algn="tl">
                              <a:srgbClr val="000000">
                                <a:alpha val="43137"/>
                              </a:srgbClr>
                            </a:outerShdw>
                          </a:effectLst>
                        </a:rPr>
                        <a:t> функции секреции и передачи сигнала</a:t>
                      </a:r>
                      <a:endParaRPr lang="ru-RU" sz="2800" b="1" dirty="0">
                        <a:solidFill>
                          <a:srgbClr val="00FF00"/>
                        </a:solidFill>
                        <a:effectLst>
                          <a:outerShdw blurRad="38100" dist="38100" dir="2700000" algn="tl">
                            <a:srgbClr val="000000">
                              <a:alpha val="43137"/>
                            </a:srgbClr>
                          </a:outerShdw>
                        </a:effectLst>
                      </a:endParaRPr>
                    </a:p>
                  </a:txBody>
                  <a:tcPr>
                    <a:solidFill>
                      <a:srgbClr val="002060"/>
                    </a:solidFill>
                  </a:tcPr>
                </a:tc>
                <a:tc>
                  <a:txBody>
                    <a:bodyPr/>
                    <a:lstStyle/>
                    <a:p>
                      <a:pPr algn="ctr">
                        <a:buFont typeface="Arial" pitchFamily="34" charset="0"/>
                        <a:buChar char="•"/>
                      </a:pPr>
                      <a:r>
                        <a:rPr lang="ru-RU" sz="2400" b="1" dirty="0" smtClean="0">
                          <a:solidFill>
                            <a:srgbClr val="FFFF00"/>
                          </a:solidFill>
                          <a:effectLst>
                            <a:outerShdw blurRad="38100" dist="38100" dir="2700000" algn="tl">
                              <a:srgbClr val="000000">
                                <a:alpha val="43137"/>
                              </a:srgbClr>
                            </a:outerShdw>
                          </a:effectLst>
                        </a:rPr>
                        <a:t>Аномалии</a:t>
                      </a:r>
                      <a:r>
                        <a:rPr lang="ru-RU" sz="2400" b="1" baseline="0" dirty="0" smtClean="0">
                          <a:solidFill>
                            <a:srgbClr val="FFFF00"/>
                          </a:solidFill>
                          <a:effectLst>
                            <a:outerShdw blurRad="38100" dist="38100" dir="2700000" algn="tl">
                              <a:srgbClr val="000000">
                                <a:alpha val="43137"/>
                              </a:srgbClr>
                            </a:outerShdw>
                          </a:effectLst>
                        </a:rPr>
                        <a:t>  гранул</a:t>
                      </a:r>
                    </a:p>
                    <a:p>
                      <a:pPr algn="ctr">
                        <a:buFont typeface="Arial" pitchFamily="34" charset="0"/>
                        <a:buChar char="•"/>
                      </a:pPr>
                      <a:r>
                        <a:rPr lang="ru-RU" sz="2400" b="1" baseline="0" dirty="0" smtClean="0">
                          <a:solidFill>
                            <a:srgbClr val="FFFF00"/>
                          </a:solidFill>
                          <a:effectLst>
                            <a:outerShdw blurRad="38100" dist="38100" dir="2700000" algn="tl">
                              <a:srgbClr val="000000">
                                <a:alpha val="43137"/>
                              </a:srgbClr>
                            </a:outerShdw>
                          </a:effectLst>
                        </a:rPr>
                        <a:t>Дефекты передачи сигнала </a:t>
                      </a:r>
                    </a:p>
                    <a:p>
                      <a:pPr algn="ctr">
                        <a:buFont typeface="Arial" pitchFamily="34" charset="0"/>
                        <a:buChar char="•"/>
                      </a:pPr>
                      <a:r>
                        <a:rPr lang="ru-RU" sz="2400" b="1" baseline="0" dirty="0" smtClean="0">
                          <a:solidFill>
                            <a:srgbClr val="FFFF00"/>
                          </a:solidFill>
                          <a:effectLst>
                            <a:outerShdw blurRad="38100" dist="38100" dir="2700000" algn="tl">
                              <a:srgbClr val="000000">
                                <a:alpha val="43137"/>
                              </a:srgbClr>
                            </a:outerShdw>
                          </a:effectLst>
                        </a:rPr>
                        <a:t>Аномалии обмена арахидоновой кислоты  и синтезе ТХА2</a:t>
                      </a:r>
                      <a:endParaRPr lang="ru-RU" sz="2400" b="1" dirty="0">
                        <a:solidFill>
                          <a:srgbClr val="FFFF00"/>
                        </a:solidFill>
                        <a:effectLst>
                          <a:outerShdw blurRad="38100" dist="38100" dir="2700000" algn="tl">
                            <a:srgbClr val="000000">
                              <a:alpha val="43137"/>
                            </a:srgbClr>
                          </a:outerShdw>
                        </a:effectLst>
                      </a:endParaRPr>
                    </a:p>
                  </a:txBody>
                  <a:tcPr>
                    <a:solidFill>
                      <a:srgbClr val="002060"/>
                    </a:solidFill>
                  </a:tcPr>
                </a:tc>
              </a:tr>
              <a:tr h="920670">
                <a:tc>
                  <a:txBody>
                    <a:bodyPr/>
                    <a:lstStyle/>
                    <a:p>
                      <a:pPr algn="ctr"/>
                      <a:r>
                        <a:rPr lang="ru-RU" sz="2800" b="1" dirty="0" smtClean="0">
                          <a:solidFill>
                            <a:srgbClr val="00FF00"/>
                          </a:solidFill>
                          <a:effectLst>
                            <a:outerShdw blurRad="38100" dist="38100" dir="2700000" algn="tl">
                              <a:srgbClr val="000000">
                                <a:alpha val="43137"/>
                              </a:srgbClr>
                            </a:outerShdw>
                          </a:effectLst>
                        </a:rPr>
                        <a:t>Дефекты регуляции цитоскелета  </a:t>
                      </a:r>
                      <a:endParaRPr lang="ru-RU" sz="2800" b="1" dirty="0">
                        <a:solidFill>
                          <a:srgbClr val="00FF00"/>
                        </a:solidFill>
                        <a:effectLst>
                          <a:outerShdw blurRad="38100" dist="38100" dir="2700000" algn="tl">
                            <a:srgbClr val="000000">
                              <a:alpha val="43137"/>
                            </a:srgbClr>
                          </a:outerShdw>
                        </a:effectLst>
                      </a:endParaRPr>
                    </a:p>
                  </a:txBody>
                  <a:tcPr>
                    <a:solidFill>
                      <a:srgbClr val="002060"/>
                    </a:solidFill>
                  </a:tcPr>
                </a:tc>
                <a:tc>
                  <a:txBody>
                    <a:bodyPr/>
                    <a:lstStyle/>
                    <a:p>
                      <a:pPr algn="ctr"/>
                      <a:r>
                        <a:rPr lang="ru-RU" sz="2400" b="1" dirty="0" smtClean="0">
                          <a:solidFill>
                            <a:srgbClr val="FFFF00"/>
                          </a:solidFill>
                          <a:effectLst>
                            <a:outerShdw blurRad="38100" dist="38100" dir="2700000" algn="tl">
                              <a:srgbClr val="000000">
                                <a:alpha val="43137"/>
                              </a:srgbClr>
                            </a:outerShdw>
                          </a:effectLst>
                        </a:rPr>
                        <a:t>Синдром Вискотта – Олдрича  </a:t>
                      </a:r>
                      <a:r>
                        <a:rPr lang="ru-RU" sz="2400" b="1" baseline="0" dirty="0" smtClean="0">
                          <a:solidFill>
                            <a:srgbClr val="FFFF00"/>
                          </a:solidFill>
                          <a:effectLst>
                            <a:outerShdw blurRad="38100" dist="38100" dir="2700000" algn="tl">
                              <a:srgbClr val="000000">
                                <a:alpha val="43137"/>
                              </a:srgbClr>
                            </a:outerShdw>
                          </a:effectLst>
                        </a:rPr>
                        <a:t> </a:t>
                      </a:r>
                      <a:endParaRPr lang="ru-RU" sz="2400" b="1" dirty="0">
                        <a:solidFill>
                          <a:srgbClr val="FFFF00"/>
                        </a:solidFill>
                        <a:effectLst>
                          <a:outerShdw blurRad="38100" dist="38100" dir="2700000" algn="tl">
                            <a:srgbClr val="000000">
                              <a:alpha val="43137"/>
                            </a:srgbClr>
                          </a:outerShdw>
                        </a:effectLst>
                      </a:endParaRPr>
                    </a:p>
                  </a:txBody>
                  <a:tcPr>
                    <a:solidFill>
                      <a:srgbClr val="002060"/>
                    </a:solidFill>
                  </a:tcPr>
                </a:tc>
              </a:tr>
              <a:tr h="1966166">
                <a:tc>
                  <a:txBody>
                    <a:bodyPr/>
                    <a:lstStyle/>
                    <a:p>
                      <a:pPr algn="ctr"/>
                      <a:r>
                        <a:rPr lang="ru-RU" sz="2800" b="1" dirty="0" smtClean="0">
                          <a:solidFill>
                            <a:srgbClr val="00FF00"/>
                          </a:solidFill>
                          <a:effectLst>
                            <a:outerShdw blurRad="38100" dist="38100" dir="2700000" algn="tl">
                              <a:srgbClr val="000000">
                                <a:alpha val="43137"/>
                              </a:srgbClr>
                            </a:outerShdw>
                          </a:effectLst>
                        </a:rPr>
                        <a:t>Нарушения взаимодействия тромбоцитов с белками гемостаза</a:t>
                      </a:r>
                      <a:endParaRPr lang="ru-RU" sz="2800" b="1" dirty="0">
                        <a:solidFill>
                          <a:srgbClr val="00FF00"/>
                        </a:solidFill>
                        <a:effectLst>
                          <a:outerShdw blurRad="38100" dist="38100" dir="2700000" algn="tl">
                            <a:srgbClr val="000000">
                              <a:alpha val="43137"/>
                            </a:srgbClr>
                          </a:outerShdw>
                        </a:effectLst>
                      </a:endParaRPr>
                    </a:p>
                  </a:txBody>
                  <a:tcPr>
                    <a:solidFill>
                      <a:srgbClr val="002060"/>
                    </a:solidFill>
                  </a:tcPr>
                </a:tc>
                <a:tc>
                  <a:txBody>
                    <a:bodyPr/>
                    <a:lstStyle/>
                    <a:p>
                      <a:pPr algn="ctr"/>
                      <a:r>
                        <a:rPr lang="ru-RU" sz="2500" b="1" dirty="0" smtClean="0">
                          <a:solidFill>
                            <a:srgbClr val="FFFF00"/>
                          </a:solidFill>
                          <a:effectLst>
                            <a:outerShdw blurRad="38100" dist="38100" dir="2700000" algn="tl">
                              <a:srgbClr val="000000">
                                <a:alpha val="43137"/>
                              </a:srgbClr>
                            </a:outerShdw>
                          </a:effectLst>
                        </a:rPr>
                        <a:t>Дефект фиксации факторов </a:t>
                      </a:r>
                      <a:r>
                        <a:rPr lang="en-US" sz="2500" b="1" dirty="0" smtClean="0">
                          <a:solidFill>
                            <a:srgbClr val="FFFF00"/>
                          </a:solidFill>
                          <a:effectLst>
                            <a:outerShdw blurRad="38100" dist="38100" dir="2700000" algn="tl">
                              <a:srgbClr val="000000">
                                <a:alpha val="43137"/>
                              </a:srgbClr>
                            </a:outerShdw>
                          </a:effectLst>
                        </a:rPr>
                        <a:t>Va</a:t>
                      </a:r>
                      <a:r>
                        <a:rPr lang="ru-RU" sz="2500" b="1" dirty="0" smtClean="0">
                          <a:solidFill>
                            <a:srgbClr val="FFFF00"/>
                          </a:solidFill>
                          <a:effectLst>
                            <a:outerShdw blurRad="38100" dist="38100" dir="2700000" algn="tl">
                              <a:srgbClr val="000000">
                                <a:alpha val="43137"/>
                              </a:srgbClr>
                            </a:outerShdw>
                          </a:effectLst>
                        </a:rPr>
                        <a:t>  и  </a:t>
                      </a:r>
                      <a:r>
                        <a:rPr lang="en-US" sz="2500" b="1" dirty="0" smtClean="0">
                          <a:solidFill>
                            <a:srgbClr val="FFFF00"/>
                          </a:solidFill>
                          <a:effectLst>
                            <a:outerShdw blurRad="38100" dist="38100" dir="2700000" algn="tl">
                              <a:srgbClr val="000000">
                                <a:alpha val="43137"/>
                              </a:srgbClr>
                            </a:outerShdw>
                          </a:effectLst>
                        </a:rPr>
                        <a:t>Xa</a:t>
                      </a:r>
                      <a:r>
                        <a:rPr lang="ru-RU" sz="2500" b="1" dirty="0" smtClean="0">
                          <a:solidFill>
                            <a:srgbClr val="FFFF00"/>
                          </a:solidFill>
                          <a:effectLst>
                            <a:outerShdw blurRad="38100" dist="38100" dir="2700000" algn="tl">
                              <a:srgbClr val="000000">
                                <a:alpha val="43137"/>
                              </a:srgbClr>
                            </a:outerShdw>
                          </a:effectLst>
                        </a:rPr>
                        <a:t> на поверхности тромбоцитов (синдром  Скотта)</a:t>
                      </a:r>
                      <a:endParaRPr lang="ru-RU" sz="2500" b="1" dirty="0">
                        <a:solidFill>
                          <a:srgbClr val="FFFF00"/>
                        </a:solidFill>
                        <a:effectLst>
                          <a:outerShdw blurRad="38100" dist="38100" dir="2700000" algn="tl">
                            <a:srgbClr val="000000">
                              <a:alpha val="43137"/>
                            </a:srgbClr>
                          </a:outerShdw>
                        </a:effectLst>
                      </a:endParaRPr>
                    </a:p>
                  </a:txBody>
                  <a:tcPr>
                    <a:solidFill>
                      <a:srgbClr val="002060"/>
                    </a:solidFill>
                  </a:tcPr>
                </a:tc>
              </a:tr>
            </a:tbl>
          </a:graphicData>
        </a:graphic>
      </p:graphicFrame>
      <p:sp>
        <p:nvSpPr>
          <p:cNvPr id="3" name="Заголовок 2"/>
          <p:cNvSpPr>
            <a:spLocks noGrp="1"/>
          </p:cNvSpPr>
          <p:nvPr>
            <p:ph type="title"/>
          </p:nvPr>
        </p:nvSpPr>
        <p:spPr>
          <a:xfrm>
            <a:off x="457200" y="152400"/>
            <a:ext cx="8229600" cy="1066800"/>
          </a:xfrm>
          <a:solidFill>
            <a:srgbClr val="92D050"/>
          </a:solidFill>
        </p:spPr>
        <p:txBody>
          <a:bodyPr>
            <a:normAutofit fontScale="90000"/>
          </a:bodyPr>
          <a:lstStyle/>
          <a:p>
            <a:pPr algn="ctr"/>
            <a:r>
              <a:rPr lang="ru-RU" b="1" dirty="0" smtClean="0">
                <a:solidFill>
                  <a:srgbClr val="C00000"/>
                </a:solidFill>
                <a:effectLst>
                  <a:outerShdw blurRad="38100" dist="38100" dir="2700000" algn="tl">
                    <a:srgbClr val="000000">
                      <a:alpha val="43137"/>
                    </a:srgbClr>
                  </a:outerShdw>
                </a:effectLst>
              </a:rPr>
              <a:t>Классификация врожденных нарушений функции тромбоцитов </a:t>
            </a:r>
            <a:endParaRPr lang="ru-RU" dirty="0"/>
          </a:p>
        </p:txBody>
      </p:sp>
    </p:spTree>
  </p:cSld>
  <p:clrMapOvr>
    <a:masterClrMapping/>
  </p:clrMapOvr>
  <p:transition>
    <p:wheel spokes="8"/>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Содержимое 5"/>
          <p:cNvGraphicFramePr>
            <a:graphicFrameLocks noGrp="1"/>
          </p:cNvGraphicFramePr>
          <p:nvPr>
            <p:ph idx="1"/>
          </p:nvPr>
        </p:nvGraphicFramePr>
        <p:xfrm>
          <a:off x="228600" y="1295400"/>
          <a:ext cx="8686800" cy="5257800"/>
        </p:xfrm>
        <a:graphic>
          <a:graphicData uri="http://schemas.openxmlformats.org/drawingml/2006/table">
            <a:tbl>
              <a:tblPr firstRow="1" bandRow="1">
                <a:tableStyleId>{5C22544A-7EE6-4342-B048-85BDC9FD1C3A}</a:tableStyleId>
              </a:tblPr>
              <a:tblGrid>
                <a:gridCol w="4343400"/>
                <a:gridCol w="4343400"/>
              </a:tblGrid>
              <a:tr h="1226820">
                <a:tc>
                  <a:txBody>
                    <a:bodyPr/>
                    <a:lstStyle/>
                    <a:p>
                      <a:pPr algn="ctr"/>
                      <a:r>
                        <a:rPr lang="ru-RU" sz="2400" b="1" dirty="0" smtClean="0">
                          <a:solidFill>
                            <a:srgbClr val="00FF00"/>
                          </a:solidFill>
                          <a:effectLst>
                            <a:outerShdw blurRad="38100" dist="38100" dir="2700000" algn="tl">
                              <a:srgbClr val="000000">
                                <a:alpha val="43137"/>
                              </a:srgbClr>
                            </a:outerShdw>
                          </a:effectLst>
                        </a:rPr>
                        <a:t>Причины тромбоцитопении</a:t>
                      </a:r>
                      <a:endParaRPr lang="ru-RU" sz="2400" b="1" dirty="0">
                        <a:solidFill>
                          <a:srgbClr val="00FF00"/>
                        </a:solidFill>
                        <a:effectLst>
                          <a:outerShdw blurRad="38100" dist="38100" dir="2700000" algn="tl">
                            <a:srgbClr val="000000">
                              <a:alpha val="43137"/>
                            </a:srgbClr>
                          </a:outerShdw>
                        </a:effectLst>
                      </a:endParaRPr>
                    </a:p>
                  </a:txBody>
                  <a:tcPr>
                    <a:solidFill>
                      <a:srgbClr val="7030A0"/>
                    </a:solidFill>
                  </a:tcPr>
                </a:tc>
                <a:tc>
                  <a:txBody>
                    <a:bodyPr/>
                    <a:lstStyle/>
                    <a:p>
                      <a:pPr algn="ctr"/>
                      <a:r>
                        <a:rPr lang="ru-RU" sz="2400" b="1" dirty="0" smtClean="0">
                          <a:solidFill>
                            <a:srgbClr val="00FF00"/>
                          </a:solidFill>
                          <a:effectLst>
                            <a:outerShdw blurRad="38100" dist="38100" dir="2700000" algn="tl">
                              <a:srgbClr val="000000">
                                <a:alpha val="43137"/>
                              </a:srgbClr>
                            </a:outerShdw>
                          </a:effectLst>
                        </a:rPr>
                        <a:t>Состояния , при которых возникает тромбоцитопения  </a:t>
                      </a:r>
                      <a:endParaRPr lang="ru-RU" sz="2400" b="1" dirty="0">
                        <a:solidFill>
                          <a:srgbClr val="00FF00"/>
                        </a:solidFill>
                        <a:effectLst>
                          <a:outerShdw blurRad="38100" dist="38100" dir="2700000" algn="tl">
                            <a:srgbClr val="000000">
                              <a:alpha val="43137"/>
                            </a:srgbClr>
                          </a:outerShdw>
                        </a:effectLst>
                      </a:endParaRPr>
                    </a:p>
                  </a:txBody>
                  <a:tcPr>
                    <a:solidFill>
                      <a:srgbClr val="7030A0"/>
                    </a:solidFill>
                  </a:tcPr>
                </a:tc>
              </a:tr>
              <a:tr h="4030980">
                <a:tc>
                  <a:txBody>
                    <a:bodyPr/>
                    <a:lstStyle/>
                    <a:p>
                      <a:pPr algn="ctr"/>
                      <a:r>
                        <a:rPr lang="ru-RU" sz="2400" b="1" dirty="0" smtClean="0">
                          <a:solidFill>
                            <a:srgbClr val="00FF00"/>
                          </a:solidFill>
                          <a:effectLst>
                            <a:outerShdw blurRad="38100" dist="38100" dir="2700000" algn="tl">
                              <a:srgbClr val="000000">
                                <a:alpha val="43137"/>
                              </a:srgbClr>
                            </a:outerShdw>
                          </a:effectLst>
                        </a:rPr>
                        <a:t>Нарушение</a:t>
                      </a:r>
                      <a:r>
                        <a:rPr lang="ru-RU" sz="2400" b="1" baseline="0" dirty="0" smtClean="0">
                          <a:solidFill>
                            <a:srgbClr val="00FF00"/>
                          </a:solidFill>
                          <a:effectLst>
                            <a:outerShdw blurRad="38100" dist="38100" dir="2700000" algn="tl">
                              <a:srgbClr val="000000">
                                <a:alpha val="43137"/>
                              </a:srgbClr>
                            </a:outerShdw>
                          </a:effectLst>
                        </a:rPr>
                        <a:t> образования тромбоцитов</a:t>
                      </a:r>
                    </a:p>
                    <a:p>
                      <a:pPr algn="ctr"/>
                      <a:r>
                        <a:rPr lang="ru-RU" sz="2400" b="1" baseline="0" dirty="0" smtClean="0">
                          <a:solidFill>
                            <a:srgbClr val="FFFF00"/>
                          </a:solidFill>
                          <a:effectLst>
                            <a:outerShdw blurRad="38100" dist="38100" dir="2700000" algn="tl">
                              <a:srgbClr val="000000">
                                <a:alpha val="43137"/>
                              </a:srgbClr>
                            </a:outerShdw>
                          </a:effectLst>
                        </a:rPr>
                        <a:t>Уменьшение числа или отсутствие мегакариоцитов в костном мозге. Недостаточное образование тромбоцитов –неэффективный тромбопоэз   </a:t>
                      </a:r>
                      <a:endParaRPr lang="ru-RU" sz="2400" b="1" dirty="0">
                        <a:solidFill>
                          <a:srgbClr val="FFFF00"/>
                        </a:solidFill>
                        <a:effectLst>
                          <a:outerShdw blurRad="38100" dist="38100" dir="2700000" algn="tl">
                            <a:srgbClr val="000000">
                              <a:alpha val="43137"/>
                            </a:srgbClr>
                          </a:outerShdw>
                        </a:effectLst>
                      </a:endParaRPr>
                    </a:p>
                  </a:txBody>
                  <a:tcPr>
                    <a:solidFill>
                      <a:srgbClr val="7030A0"/>
                    </a:solidFill>
                  </a:tcPr>
                </a:tc>
                <a:tc>
                  <a:txBody>
                    <a:bodyPr/>
                    <a:lstStyle/>
                    <a:p>
                      <a:pPr algn="ctr"/>
                      <a:r>
                        <a:rPr lang="ru-RU" sz="2400" b="1" dirty="0" smtClean="0">
                          <a:solidFill>
                            <a:srgbClr val="FFFF00"/>
                          </a:solidFill>
                          <a:effectLst>
                            <a:outerShdw blurRad="38100" dist="38100" dir="2700000" algn="tl">
                              <a:srgbClr val="000000">
                                <a:alpha val="43137"/>
                              </a:srgbClr>
                            </a:outerShdw>
                          </a:effectLst>
                        </a:rPr>
                        <a:t>Лейкозы, апластическая анемия, пароксизмальная ночная гемоглобинурия, алкогольная тромбоцитопения, тромбоцитопения при мегалобластной анемии, некоторые</a:t>
                      </a:r>
                      <a:r>
                        <a:rPr lang="ru-RU" sz="2400" b="1" baseline="0" dirty="0" smtClean="0">
                          <a:solidFill>
                            <a:srgbClr val="FFFF00"/>
                          </a:solidFill>
                          <a:effectLst>
                            <a:outerShdw blurRad="38100" dist="38100" dir="2700000" algn="tl">
                              <a:srgbClr val="000000">
                                <a:alpha val="43137"/>
                              </a:srgbClr>
                            </a:outerShdw>
                          </a:effectLst>
                        </a:rPr>
                        <a:t> миелодиспластические синдромы</a:t>
                      </a:r>
                      <a:r>
                        <a:rPr lang="ru-RU" sz="2400" b="1" dirty="0" smtClean="0">
                          <a:solidFill>
                            <a:srgbClr val="FFFF00"/>
                          </a:solidFill>
                          <a:effectLst>
                            <a:outerShdw blurRad="38100" dist="38100" dir="2700000" algn="tl">
                              <a:srgbClr val="000000">
                                <a:alpha val="43137"/>
                              </a:srgbClr>
                            </a:outerShdw>
                          </a:effectLst>
                        </a:rPr>
                        <a:t>    </a:t>
                      </a:r>
                      <a:endParaRPr lang="ru-RU" sz="2400" b="1" dirty="0">
                        <a:solidFill>
                          <a:srgbClr val="FFFF00"/>
                        </a:solidFill>
                        <a:effectLst>
                          <a:outerShdw blurRad="38100" dist="38100" dir="2700000" algn="tl">
                            <a:srgbClr val="000000">
                              <a:alpha val="43137"/>
                            </a:srgbClr>
                          </a:outerShdw>
                        </a:effectLst>
                      </a:endParaRPr>
                    </a:p>
                  </a:txBody>
                  <a:tcPr>
                    <a:solidFill>
                      <a:srgbClr val="7030A0"/>
                    </a:solidFill>
                  </a:tcPr>
                </a:tc>
              </a:tr>
            </a:tbl>
          </a:graphicData>
        </a:graphic>
      </p:graphicFrame>
      <p:sp>
        <p:nvSpPr>
          <p:cNvPr id="3" name="Заголовок 2"/>
          <p:cNvSpPr>
            <a:spLocks noGrp="1"/>
          </p:cNvSpPr>
          <p:nvPr>
            <p:ph type="title"/>
          </p:nvPr>
        </p:nvSpPr>
        <p:spPr>
          <a:solidFill>
            <a:srgbClr val="FFC000"/>
          </a:solidFill>
        </p:spPr>
        <p:txBody>
          <a:bodyPr>
            <a:noAutofit/>
          </a:bodyPr>
          <a:lstStyle/>
          <a:p>
            <a:pPr algn="ctr"/>
            <a:r>
              <a:rPr lang="ru-RU" sz="4400" b="1" dirty="0" smtClean="0">
                <a:solidFill>
                  <a:srgbClr val="C00000"/>
                </a:solidFill>
                <a:effectLst>
                  <a:outerShdw blurRad="38100" dist="38100" dir="2700000" algn="tl">
                    <a:srgbClr val="000000">
                      <a:alpha val="43137"/>
                    </a:srgbClr>
                  </a:outerShdw>
                </a:effectLst>
              </a:rPr>
              <a:t>Приобретенные нарушения тромбоцитарного звена</a:t>
            </a:r>
            <a:endParaRPr lang="ru-RU" sz="4400" b="1" dirty="0">
              <a:solidFill>
                <a:srgbClr val="C00000"/>
              </a:solidFill>
              <a:effectLst>
                <a:outerShdw blurRad="38100" dist="38100" dir="2700000" algn="tl">
                  <a:srgbClr val="000000">
                    <a:alpha val="43137"/>
                  </a:srgbClr>
                </a:outerShdw>
              </a:effectLst>
            </a:endParaRPr>
          </a:p>
        </p:txBody>
      </p:sp>
    </p:spTree>
  </p:cSld>
  <p:clrMapOvr>
    <a:masterClrMapping/>
  </p:clrMapOvr>
  <p:transition>
    <p:wheel spokes="8"/>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nvPr>
        </p:nvGraphicFramePr>
        <p:xfrm>
          <a:off x="304800" y="1201128"/>
          <a:ext cx="8610600" cy="5352072"/>
        </p:xfrm>
        <a:graphic>
          <a:graphicData uri="http://schemas.openxmlformats.org/drawingml/2006/table">
            <a:tbl>
              <a:tblPr firstRow="1" bandRow="1">
                <a:tableStyleId>{5C22544A-7EE6-4342-B048-85BDC9FD1C3A}</a:tableStyleId>
              </a:tblPr>
              <a:tblGrid>
                <a:gridCol w="4305300"/>
                <a:gridCol w="4305300"/>
              </a:tblGrid>
              <a:tr h="1596232">
                <a:tc>
                  <a:txBody>
                    <a:bodyPr/>
                    <a:lstStyle/>
                    <a:p>
                      <a:pPr algn="ctr"/>
                      <a:r>
                        <a:rPr lang="ru-RU" sz="2800" b="1" dirty="0" smtClean="0">
                          <a:solidFill>
                            <a:srgbClr val="00FF00"/>
                          </a:solidFill>
                          <a:effectLst>
                            <a:outerShdw blurRad="38100" dist="38100" dir="2700000" algn="tl">
                              <a:srgbClr val="000000">
                                <a:alpha val="43137"/>
                              </a:srgbClr>
                            </a:outerShdw>
                          </a:effectLst>
                        </a:rPr>
                        <a:t>Усиленное потребление тромбоцитов </a:t>
                      </a:r>
                      <a:endParaRPr lang="ru-RU" sz="2800" b="1" dirty="0">
                        <a:solidFill>
                          <a:srgbClr val="00FF00"/>
                        </a:solidFill>
                        <a:effectLst>
                          <a:outerShdw blurRad="38100" dist="38100" dir="2700000" algn="tl">
                            <a:srgbClr val="000000">
                              <a:alpha val="43137"/>
                            </a:srgbClr>
                          </a:outerShdw>
                        </a:effectLst>
                      </a:endParaRPr>
                    </a:p>
                  </a:txBody>
                  <a:tcPr>
                    <a:solidFill>
                      <a:srgbClr val="7030A0"/>
                    </a:solidFill>
                  </a:tcPr>
                </a:tc>
                <a:tc>
                  <a:txBody>
                    <a:bodyPr/>
                    <a:lstStyle/>
                    <a:p>
                      <a:pPr algn="ctr"/>
                      <a:r>
                        <a:rPr lang="ru-RU" sz="2400" b="1" dirty="0" smtClean="0">
                          <a:solidFill>
                            <a:schemeClr val="tx2">
                              <a:lumMod val="75000"/>
                            </a:schemeClr>
                          </a:solidFill>
                          <a:effectLst>
                            <a:outerShdw blurRad="38100" dist="38100" dir="2700000" algn="tl">
                              <a:srgbClr val="000000">
                                <a:alpha val="43137"/>
                              </a:srgbClr>
                            </a:outerShdw>
                          </a:effectLst>
                        </a:rPr>
                        <a:t>ДВС-синдром,  выраженный ангиоматоз, гигантская кавернозная  гемангиома </a:t>
                      </a:r>
                      <a:r>
                        <a:rPr lang="ru-RU" sz="1600" b="1" dirty="0" smtClean="0">
                          <a:solidFill>
                            <a:schemeClr val="tx2">
                              <a:lumMod val="75000"/>
                            </a:schemeClr>
                          </a:solidFill>
                          <a:effectLst>
                            <a:outerShdw blurRad="38100" dist="38100" dir="2700000" algn="tl">
                              <a:srgbClr val="000000">
                                <a:alpha val="43137"/>
                              </a:srgbClr>
                            </a:outerShdw>
                          </a:effectLst>
                        </a:rPr>
                        <a:t>(с. Казабаха-Меритта)</a:t>
                      </a:r>
                      <a:endParaRPr lang="ru-RU" sz="2400" b="1" dirty="0">
                        <a:solidFill>
                          <a:schemeClr val="tx2">
                            <a:lumMod val="75000"/>
                          </a:schemeClr>
                        </a:solidFill>
                        <a:effectLst>
                          <a:outerShdw blurRad="38100" dist="38100" dir="2700000" algn="tl">
                            <a:srgbClr val="000000">
                              <a:alpha val="43137"/>
                            </a:srgbClr>
                          </a:outerShdw>
                        </a:effectLst>
                      </a:endParaRPr>
                    </a:p>
                  </a:txBody>
                  <a:tcPr>
                    <a:solidFill>
                      <a:srgbClr val="7030A0"/>
                    </a:solidFill>
                  </a:tcPr>
                </a:tc>
              </a:tr>
              <a:tr h="3755840">
                <a:tc>
                  <a:txBody>
                    <a:bodyPr/>
                    <a:lstStyle/>
                    <a:p>
                      <a:pPr algn="ctr"/>
                      <a:r>
                        <a:rPr lang="ru-RU" sz="2800" b="1" dirty="0" smtClean="0">
                          <a:solidFill>
                            <a:srgbClr val="00FF00"/>
                          </a:solidFill>
                          <a:effectLst>
                            <a:outerShdw blurRad="38100" dist="38100" dir="2700000" algn="tl">
                              <a:srgbClr val="000000">
                                <a:alpha val="43137"/>
                              </a:srgbClr>
                            </a:outerShdw>
                          </a:effectLst>
                        </a:rPr>
                        <a:t>Усиленное</a:t>
                      </a:r>
                      <a:r>
                        <a:rPr lang="ru-RU" sz="2800" b="1" baseline="0" dirty="0" smtClean="0">
                          <a:solidFill>
                            <a:srgbClr val="00FF00"/>
                          </a:solidFill>
                          <a:effectLst>
                            <a:outerShdw blurRad="38100" dist="38100" dir="2700000" algn="tl">
                              <a:srgbClr val="000000">
                                <a:alpha val="43137"/>
                              </a:srgbClr>
                            </a:outerShdw>
                          </a:effectLst>
                        </a:rPr>
                        <a:t> разрушение и утилизация тромбоцитов</a:t>
                      </a:r>
                    </a:p>
                    <a:p>
                      <a:pPr algn="ctr"/>
                      <a:r>
                        <a:rPr lang="ru-RU" sz="2400" b="1" baseline="0" dirty="0" smtClean="0">
                          <a:solidFill>
                            <a:schemeClr val="tx2">
                              <a:lumMod val="75000"/>
                            </a:schemeClr>
                          </a:solidFill>
                          <a:effectLst>
                            <a:outerShdw blurRad="38100" dist="38100" dir="2700000" algn="tl">
                              <a:srgbClr val="000000">
                                <a:alpha val="43137"/>
                              </a:srgbClr>
                            </a:outerShdw>
                          </a:effectLst>
                        </a:rPr>
                        <a:t>Секвестрация тромбоцитов в селезенке и поглощение покрытых антителами тромбоцитов макрофагами </a:t>
                      </a:r>
                      <a:endParaRPr lang="ru-RU" sz="2400" b="1" dirty="0">
                        <a:solidFill>
                          <a:schemeClr val="tx2">
                            <a:lumMod val="75000"/>
                          </a:schemeClr>
                        </a:solidFill>
                        <a:effectLst>
                          <a:outerShdw blurRad="38100" dist="38100" dir="2700000" algn="tl">
                            <a:srgbClr val="000000">
                              <a:alpha val="43137"/>
                            </a:srgbClr>
                          </a:outerShdw>
                        </a:effectLst>
                      </a:endParaRPr>
                    </a:p>
                  </a:txBody>
                  <a:tcPr>
                    <a:solidFill>
                      <a:srgbClr val="7030A0"/>
                    </a:solidFill>
                  </a:tcPr>
                </a:tc>
                <a:tc>
                  <a:txBody>
                    <a:bodyPr/>
                    <a:lstStyle/>
                    <a:p>
                      <a:pPr algn="ctr"/>
                      <a:r>
                        <a:rPr lang="ru-RU" sz="2400" b="1" dirty="0" smtClean="0">
                          <a:solidFill>
                            <a:schemeClr val="tx2">
                              <a:lumMod val="75000"/>
                            </a:schemeClr>
                          </a:solidFill>
                          <a:effectLst>
                            <a:outerShdw blurRad="38100" dist="38100" dir="2700000" algn="tl">
                              <a:srgbClr val="000000">
                                <a:alpha val="43137"/>
                              </a:srgbClr>
                            </a:outerShdw>
                          </a:effectLst>
                        </a:rPr>
                        <a:t>Гиперспленизм различной этиологии,</a:t>
                      </a:r>
                      <a:r>
                        <a:rPr lang="ru-RU" sz="2400" b="1" baseline="0" dirty="0" smtClean="0">
                          <a:solidFill>
                            <a:schemeClr val="tx2">
                              <a:lumMod val="75000"/>
                            </a:schemeClr>
                          </a:solidFill>
                          <a:effectLst>
                            <a:outerShdw blurRad="38100" dist="38100" dir="2700000" algn="tl">
                              <a:srgbClr val="000000">
                                <a:alpha val="43137"/>
                              </a:srgbClr>
                            </a:outerShdw>
                          </a:effectLst>
                        </a:rPr>
                        <a:t> остеомиелофиброз с миелоидной метаплазией, болезнь Гоше.  ИТП, тромбоцитопения, связанная с ВИЧ, лекарственная тромбоцитопения, СКВ, лимфома.   </a:t>
                      </a:r>
                      <a:endParaRPr lang="ru-RU" sz="2400" b="1" dirty="0">
                        <a:solidFill>
                          <a:schemeClr val="tx2">
                            <a:lumMod val="75000"/>
                          </a:schemeClr>
                        </a:solidFill>
                        <a:effectLst>
                          <a:outerShdw blurRad="38100" dist="38100" dir="2700000" algn="tl">
                            <a:srgbClr val="000000">
                              <a:alpha val="43137"/>
                            </a:srgbClr>
                          </a:outerShdw>
                        </a:effectLst>
                      </a:endParaRPr>
                    </a:p>
                  </a:txBody>
                  <a:tcPr>
                    <a:solidFill>
                      <a:srgbClr val="7030A0"/>
                    </a:solidFill>
                  </a:tcPr>
                </a:tc>
              </a:tr>
            </a:tbl>
          </a:graphicData>
        </a:graphic>
      </p:graphicFrame>
      <p:sp>
        <p:nvSpPr>
          <p:cNvPr id="3" name="Заголовок 2"/>
          <p:cNvSpPr>
            <a:spLocks noGrp="1"/>
          </p:cNvSpPr>
          <p:nvPr>
            <p:ph type="title"/>
          </p:nvPr>
        </p:nvSpPr>
        <p:spPr>
          <a:xfrm>
            <a:off x="457200" y="0"/>
            <a:ext cx="8229600" cy="1219200"/>
          </a:xfrm>
          <a:solidFill>
            <a:srgbClr val="FFC000"/>
          </a:solidFill>
        </p:spPr>
        <p:txBody>
          <a:bodyPr>
            <a:noAutofit/>
          </a:bodyPr>
          <a:lstStyle/>
          <a:p>
            <a:pPr algn="ctr"/>
            <a:r>
              <a:rPr lang="ru-RU" sz="3200" dirty="0" smtClean="0">
                <a:solidFill>
                  <a:srgbClr val="C00000"/>
                </a:solidFill>
              </a:rPr>
              <a:t>Приобретенные нарушения тромбоцитарного звена</a:t>
            </a:r>
            <a:endParaRPr lang="ru-RU" sz="3200" dirty="0"/>
          </a:p>
        </p:txBody>
      </p:sp>
    </p:spTree>
  </p:cSld>
  <p:clrMapOvr>
    <a:masterClrMapping/>
  </p:clrMapOvr>
  <p:transition>
    <p:wheel spokes="8"/>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228600" y="228600"/>
            <a:ext cx="8610600" cy="6324600"/>
          </a:xfrm>
        </p:spPr>
        <p:txBody>
          <a:bodyPr/>
          <a:lstStyle/>
          <a:p>
            <a:r>
              <a:rPr lang="ru-RU" dirty="0" smtClean="0"/>
              <a:t>.</a:t>
            </a:r>
            <a:endParaRPr lang="ru-RU" dirty="0"/>
          </a:p>
        </p:txBody>
      </p:sp>
      <p:sp>
        <p:nvSpPr>
          <p:cNvPr id="3" name="Заголовок 2"/>
          <p:cNvSpPr>
            <a:spLocks noGrp="1"/>
          </p:cNvSpPr>
          <p:nvPr>
            <p:ph type="title"/>
          </p:nvPr>
        </p:nvSpPr>
        <p:spPr>
          <a:xfrm>
            <a:off x="914402" y="1295400"/>
            <a:ext cx="45719" cy="762000"/>
          </a:xfrm>
        </p:spPr>
        <p:txBody>
          <a:bodyPr>
            <a:normAutofit fontScale="90000"/>
          </a:bodyPr>
          <a:lstStyle/>
          <a:p>
            <a:r>
              <a:rPr lang="ru-RU" sz="2700" dirty="0" smtClean="0">
                <a:solidFill>
                  <a:schemeClr val="tx2">
                    <a:lumMod val="75000"/>
                  </a:schemeClr>
                </a:solidFill>
              </a:rPr>
              <a:t>, </a:t>
            </a:r>
            <a:r>
              <a:rPr lang="ru-RU" dirty="0" smtClean="0"/>
              <a:t/>
            </a:r>
            <a:br>
              <a:rPr lang="ru-RU" dirty="0" smtClean="0"/>
            </a:br>
            <a:endParaRPr lang="ru-RU" dirty="0"/>
          </a:p>
        </p:txBody>
      </p:sp>
      <p:sp>
        <p:nvSpPr>
          <p:cNvPr id="4" name="Скругленный прямоугольник 3"/>
          <p:cNvSpPr/>
          <p:nvPr/>
        </p:nvSpPr>
        <p:spPr>
          <a:xfrm>
            <a:off x="533400" y="304800"/>
            <a:ext cx="8229600" cy="1371600"/>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chemeClr val="tx2">
                    <a:lumMod val="75000"/>
                  </a:schemeClr>
                </a:solidFill>
                <a:effectLst>
                  <a:outerShdw blurRad="38100" dist="38100" dir="2700000" algn="tl">
                    <a:srgbClr val="000000">
                      <a:alpha val="43137"/>
                    </a:srgbClr>
                  </a:outerShdw>
                </a:effectLst>
              </a:rPr>
              <a:t>Диагностика нарушения Сосудисто тромбоцитарного  гемостаза основана на анализе </a:t>
            </a:r>
            <a:endParaRPr lang="ru-RU" sz="2800" b="1" dirty="0">
              <a:effectLst>
                <a:outerShdw blurRad="38100" dist="38100" dir="2700000" algn="tl">
                  <a:srgbClr val="000000">
                    <a:alpha val="43137"/>
                  </a:srgbClr>
                </a:outerShdw>
              </a:effectLst>
            </a:endParaRPr>
          </a:p>
        </p:txBody>
      </p:sp>
      <p:sp>
        <p:nvSpPr>
          <p:cNvPr id="5" name="Цилиндр 4"/>
          <p:cNvSpPr/>
          <p:nvPr/>
        </p:nvSpPr>
        <p:spPr>
          <a:xfrm>
            <a:off x="381000" y="2590800"/>
            <a:ext cx="2286000" cy="3657600"/>
          </a:xfrm>
          <a:prstGeom prst="can">
            <a:avLst/>
          </a:prstGeom>
          <a:solidFill>
            <a:srgbClr val="C00000"/>
          </a:solidFill>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ru-RU" sz="4800" b="1" dirty="0" smtClean="0">
                <a:solidFill>
                  <a:schemeClr val="tx2">
                    <a:lumMod val="75000"/>
                  </a:schemeClr>
                </a:solidFill>
                <a:effectLst>
                  <a:outerShdw blurRad="38100" dist="38100" dir="2700000" algn="tl">
                    <a:srgbClr val="000000">
                      <a:alpha val="43137"/>
                    </a:srgbClr>
                  </a:outerShdw>
                </a:effectLst>
              </a:rPr>
              <a:t>Анамнез</a:t>
            </a:r>
            <a:endParaRPr lang="ru-RU" sz="5400" b="1" dirty="0">
              <a:effectLst>
                <a:outerShdw blurRad="38100" dist="38100" dir="2700000" algn="tl">
                  <a:srgbClr val="000000">
                    <a:alpha val="43137"/>
                  </a:srgbClr>
                </a:outerShdw>
              </a:effectLst>
            </a:endParaRPr>
          </a:p>
        </p:txBody>
      </p:sp>
      <p:sp>
        <p:nvSpPr>
          <p:cNvPr id="7" name="Цилиндр 6"/>
          <p:cNvSpPr/>
          <p:nvPr/>
        </p:nvSpPr>
        <p:spPr>
          <a:xfrm>
            <a:off x="3276600" y="2667000"/>
            <a:ext cx="2514600" cy="3810000"/>
          </a:xfrm>
          <a:prstGeom prst="can">
            <a:avLst/>
          </a:prstGeom>
          <a:solidFill>
            <a:schemeClr val="accent2">
              <a:lumMod val="75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ru-RU" sz="4800" dirty="0" smtClean="0">
                <a:solidFill>
                  <a:schemeClr val="tx2">
                    <a:lumMod val="75000"/>
                  </a:schemeClr>
                </a:solidFill>
                <a:effectLst>
                  <a:outerShdw blurRad="38100" dist="38100" dir="2700000" algn="tl">
                    <a:srgbClr val="000000">
                      <a:alpha val="43137"/>
                    </a:srgbClr>
                  </a:outerShdw>
                </a:effectLst>
              </a:rPr>
              <a:t>К</a:t>
            </a:r>
            <a:r>
              <a:rPr lang="ru-RU" sz="4800" b="1" dirty="0" smtClean="0">
                <a:solidFill>
                  <a:schemeClr val="tx2">
                    <a:lumMod val="75000"/>
                  </a:schemeClr>
                </a:solidFill>
                <a:effectLst>
                  <a:outerShdw blurRad="38100" dist="38100" dir="2700000" algn="tl">
                    <a:srgbClr val="000000">
                      <a:alpha val="43137"/>
                    </a:srgbClr>
                  </a:outerShdw>
                </a:effectLst>
              </a:rPr>
              <a:t>линика</a:t>
            </a:r>
            <a:endParaRPr lang="ru-RU" sz="4800" b="1" dirty="0">
              <a:effectLst>
                <a:outerShdw blurRad="38100" dist="38100" dir="2700000" algn="tl">
                  <a:srgbClr val="000000">
                    <a:alpha val="43137"/>
                  </a:srgbClr>
                </a:outerShdw>
              </a:effectLst>
            </a:endParaRPr>
          </a:p>
        </p:txBody>
      </p:sp>
      <p:sp>
        <p:nvSpPr>
          <p:cNvPr id="8" name="Цилиндр 7"/>
          <p:cNvSpPr/>
          <p:nvPr/>
        </p:nvSpPr>
        <p:spPr>
          <a:xfrm>
            <a:off x="6477000" y="2514600"/>
            <a:ext cx="2438400" cy="3962400"/>
          </a:xfrm>
          <a:prstGeom prst="can">
            <a:avLst>
              <a:gd name="adj" fmla="val 15625"/>
            </a:avLst>
          </a:prstGeom>
          <a:solidFill>
            <a:srgbClr val="00B050"/>
          </a:solidFill>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ru-RU" sz="3200" b="1" dirty="0" smtClean="0">
                <a:solidFill>
                  <a:schemeClr val="tx2">
                    <a:lumMod val="75000"/>
                  </a:schemeClr>
                </a:solidFill>
                <a:effectLst>
                  <a:outerShdw blurRad="38100" dist="38100" dir="2700000" algn="tl">
                    <a:srgbClr val="000000">
                      <a:alpha val="43137"/>
                    </a:srgbClr>
                  </a:outerShdw>
                </a:effectLst>
              </a:rPr>
              <a:t>Лабораторных данных</a:t>
            </a:r>
            <a:endParaRPr lang="ru-RU" sz="3200" b="1" dirty="0">
              <a:effectLst>
                <a:outerShdw blurRad="38100" dist="38100" dir="2700000" algn="tl">
                  <a:srgbClr val="000000">
                    <a:alpha val="43137"/>
                  </a:srgbClr>
                </a:outerShdw>
              </a:effectLst>
            </a:endParaRPr>
          </a:p>
        </p:txBody>
      </p:sp>
      <p:sp>
        <p:nvSpPr>
          <p:cNvPr id="9" name="Стрелка вниз 8"/>
          <p:cNvSpPr/>
          <p:nvPr/>
        </p:nvSpPr>
        <p:spPr>
          <a:xfrm>
            <a:off x="1143000" y="1828800"/>
            <a:ext cx="990600" cy="673608"/>
          </a:xfrm>
          <a:prstGeom prst="downArrow">
            <a:avLst/>
          </a:prstGeom>
          <a:solidFill>
            <a:srgbClr val="00B0F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низ 9"/>
          <p:cNvSpPr/>
          <p:nvPr/>
        </p:nvSpPr>
        <p:spPr>
          <a:xfrm>
            <a:off x="4114800" y="1752600"/>
            <a:ext cx="1143000" cy="1066800"/>
          </a:xfrm>
          <a:prstGeom prst="downArrow">
            <a:avLst/>
          </a:prstGeom>
          <a:solidFill>
            <a:srgbClr val="00B0F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низ 10"/>
          <p:cNvSpPr/>
          <p:nvPr/>
        </p:nvSpPr>
        <p:spPr>
          <a:xfrm>
            <a:off x="7315200" y="1828800"/>
            <a:ext cx="990600" cy="685800"/>
          </a:xfrm>
          <a:prstGeom prst="downArrow">
            <a:avLst/>
          </a:prstGeom>
          <a:solidFill>
            <a:srgbClr val="00B0F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wheel spokes="8"/>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Фигура, имеющая форму буквы L 8"/>
          <p:cNvSpPr/>
          <p:nvPr/>
        </p:nvSpPr>
        <p:spPr>
          <a:xfrm rot="8023018">
            <a:off x="3920476" y="3158475"/>
            <a:ext cx="914400" cy="914400"/>
          </a:xfrm>
          <a:prstGeom prst="corner">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dirty="0"/>
          </a:p>
        </p:txBody>
      </p:sp>
      <p:sp>
        <p:nvSpPr>
          <p:cNvPr id="8" name="Штриховая стрелка вправо 7"/>
          <p:cNvSpPr/>
          <p:nvPr/>
        </p:nvSpPr>
        <p:spPr>
          <a:xfrm rot="5400000">
            <a:off x="3810000" y="2286000"/>
            <a:ext cx="1143000" cy="685800"/>
          </a:xfrm>
          <a:prstGeom prst="stripedRightArrow">
            <a:avLst/>
          </a:prstGeom>
          <a:solidFill>
            <a:srgbClr val="C0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FF00"/>
              </a:solidFill>
            </a:endParaRPr>
          </a:p>
        </p:txBody>
      </p:sp>
      <p:sp>
        <p:nvSpPr>
          <p:cNvPr id="2" name="Содержимое 1"/>
          <p:cNvSpPr>
            <a:spLocks noGrp="1"/>
          </p:cNvSpPr>
          <p:nvPr>
            <p:ph idx="1"/>
          </p:nvPr>
        </p:nvSpPr>
        <p:spPr>
          <a:xfrm>
            <a:off x="457200" y="1524000"/>
            <a:ext cx="8382000" cy="4419600"/>
          </a:xfrm>
        </p:spPr>
        <p:txBody>
          <a:bodyPr/>
          <a:lstStyle/>
          <a:p>
            <a:r>
              <a:rPr lang="ru-RU" dirty="0" smtClean="0">
                <a:solidFill>
                  <a:schemeClr val="tx2">
                    <a:lumMod val="75000"/>
                  </a:schemeClr>
                </a:solidFill>
              </a:rPr>
              <a:t>.</a:t>
            </a:r>
            <a:endParaRPr lang="ru-RU" dirty="0">
              <a:solidFill>
                <a:schemeClr val="tx2">
                  <a:lumMod val="75000"/>
                </a:schemeClr>
              </a:solidFill>
            </a:endParaRPr>
          </a:p>
        </p:txBody>
      </p:sp>
      <p:sp>
        <p:nvSpPr>
          <p:cNvPr id="3" name="Заголовок 2"/>
          <p:cNvSpPr>
            <a:spLocks noGrp="1"/>
          </p:cNvSpPr>
          <p:nvPr>
            <p:ph type="title"/>
          </p:nvPr>
        </p:nvSpPr>
        <p:spPr>
          <a:xfrm>
            <a:off x="457200" y="152400"/>
            <a:ext cx="8229600" cy="8382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algn="ctr"/>
            <a:r>
              <a:rPr lang="ru-RU" b="1" dirty="0" smtClean="0">
                <a:solidFill>
                  <a:srgbClr val="FFFF00"/>
                </a:solidFill>
                <a:effectLst>
                  <a:outerShdw blurRad="38100" dist="38100" dir="2700000" algn="tl">
                    <a:srgbClr val="000000">
                      <a:alpha val="43137"/>
                    </a:srgbClr>
                  </a:outerShdw>
                </a:effectLst>
              </a:rPr>
              <a:t>Компоненты системы гемостаза</a:t>
            </a:r>
            <a:endParaRPr lang="ru-RU" b="1" dirty="0">
              <a:solidFill>
                <a:srgbClr val="FFFF00"/>
              </a:solidFill>
              <a:effectLst>
                <a:outerShdw blurRad="38100" dist="38100" dir="2700000" algn="tl">
                  <a:srgbClr val="000000">
                    <a:alpha val="43137"/>
                  </a:srgbClr>
                </a:outerShdw>
              </a:effectLst>
            </a:endParaRPr>
          </a:p>
        </p:txBody>
      </p:sp>
      <p:sp>
        <p:nvSpPr>
          <p:cNvPr id="4" name="Скругленный прямоугольник 3"/>
          <p:cNvSpPr/>
          <p:nvPr/>
        </p:nvSpPr>
        <p:spPr>
          <a:xfrm>
            <a:off x="457200" y="1219200"/>
            <a:ext cx="8382000" cy="914400"/>
          </a:xfrm>
          <a:prstGeom prst="roundRect">
            <a:avLst/>
          </a:pr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dirty="0" smtClean="0">
                <a:solidFill>
                  <a:srgbClr val="FFFF00"/>
                </a:solidFill>
              </a:rPr>
              <a:t>Компоненты системы гемостаза</a:t>
            </a:r>
            <a:endParaRPr lang="ru-RU" sz="4000" dirty="0"/>
          </a:p>
        </p:txBody>
      </p:sp>
      <p:sp>
        <p:nvSpPr>
          <p:cNvPr id="5" name="Прямоугольник с двумя вырезанными соседними углами 4"/>
          <p:cNvSpPr/>
          <p:nvPr/>
        </p:nvSpPr>
        <p:spPr>
          <a:xfrm>
            <a:off x="304800" y="3581400"/>
            <a:ext cx="3962400" cy="2362200"/>
          </a:xfrm>
          <a:prstGeom prst="snip2Same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ru-RU" sz="3100" dirty="0" smtClean="0">
                <a:solidFill>
                  <a:srgbClr val="FFFF00"/>
                </a:solidFill>
              </a:rPr>
              <a:t>Морфологические</a:t>
            </a:r>
            <a:r>
              <a:rPr lang="ru-RU" sz="3200" dirty="0" smtClean="0">
                <a:solidFill>
                  <a:srgbClr val="FFFF00"/>
                </a:solidFill>
              </a:rPr>
              <a:t> компоненты системы гемостаза</a:t>
            </a:r>
            <a:endParaRPr lang="ru-RU" sz="3200" dirty="0">
              <a:solidFill>
                <a:srgbClr val="FFFF00"/>
              </a:solidFill>
            </a:endParaRPr>
          </a:p>
        </p:txBody>
      </p:sp>
      <p:sp>
        <p:nvSpPr>
          <p:cNvPr id="7" name="Прямоугольник с двумя вырезанными соседними углами 6"/>
          <p:cNvSpPr/>
          <p:nvPr/>
        </p:nvSpPr>
        <p:spPr>
          <a:xfrm>
            <a:off x="4648200" y="3581400"/>
            <a:ext cx="4191000" cy="2362200"/>
          </a:xfrm>
          <a:prstGeom prst="snip2Same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4"/>
          </a:lnRef>
          <a:fillRef idx="3">
            <a:schemeClr val="accent4"/>
          </a:fillRef>
          <a:effectRef idx="3">
            <a:schemeClr val="accent4"/>
          </a:effectRef>
          <a:fontRef idx="minor">
            <a:schemeClr val="lt1"/>
          </a:fontRef>
        </p:style>
        <p:txBody>
          <a:bodyPr rtlCol="0" anchor="ctr"/>
          <a:lstStyle/>
          <a:p>
            <a:pPr algn="ctr"/>
            <a:r>
              <a:rPr lang="ru-RU" sz="3500" dirty="0" smtClean="0">
                <a:solidFill>
                  <a:srgbClr val="FFFF00"/>
                </a:solidFill>
              </a:rPr>
              <a:t>Функциональные</a:t>
            </a:r>
            <a:r>
              <a:rPr lang="ru-RU" sz="3600" dirty="0" smtClean="0">
                <a:solidFill>
                  <a:srgbClr val="FFFF00"/>
                </a:solidFill>
              </a:rPr>
              <a:t> компоненты  системы гемостаза</a:t>
            </a:r>
            <a:endParaRPr lang="ru-RU" sz="3600" dirty="0"/>
          </a:p>
        </p:txBody>
      </p:sp>
    </p:spTree>
  </p:cSld>
  <p:clrMapOvr>
    <a:masterClrMapping/>
  </p:clrMapOvr>
  <p:transition>
    <p:wheel spokes="8"/>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r>
              <a:rPr lang="ru-RU" dirty="0" smtClean="0"/>
              <a:t>.</a:t>
            </a:r>
            <a:endParaRPr lang="ru-RU" dirty="0"/>
          </a:p>
        </p:txBody>
      </p:sp>
      <p:pic>
        <p:nvPicPr>
          <p:cNvPr id="4098" name="Picture 2"/>
          <p:cNvPicPr>
            <a:picLocks noChangeAspect="1" noChangeArrowheads="1"/>
          </p:cNvPicPr>
          <p:nvPr/>
        </p:nvPicPr>
        <p:blipFill>
          <a:blip r:embed="rId2"/>
          <a:srcRect/>
          <a:stretch>
            <a:fillRect/>
          </a:stretch>
        </p:blipFill>
        <p:spPr bwMode="auto">
          <a:xfrm>
            <a:off x="304800" y="381001"/>
            <a:ext cx="8534400" cy="609600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ransition>
    <p:wheel spokes="8"/>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5122" name="Picture 2"/>
          <p:cNvPicPr>
            <a:picLocks noGrp="1" noChangeAspect="1" noChangeArrowheads="1"/>
          </p:cNvPicPr>
          <p:nvPr>
            <p:ph idx="1"/>
          </p:nvPr>
        </p:nvPicPr>
        <p:blipFill>
          <a:blip r:embed="rId2"/>
          <a:srcRect/>
          <a:stretch>
            <a:fillRect/>
          </a:stretch>
        </p:blipFill>
        <p:spPr bwMode="auto">
          <a:xfrm>
            <a:off x="304800" y="304801"/>
            <a:ext cx="8458200" cy="6248401"/>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ransition>
    <p:wheel spokes="8"/>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nvPr>
        </p:nvGraphicFramePr>
        <p:xfrm>
          <a:off x="304800" y="228601"/>
          <a:ext cx="8610600" cy="6359541"/>
        </p:xfrm>
        <a:graphic>
          <a:graphicData uri="http://schemas.openxmlformats.org/drawingml/2006/table">
            <a:tbl>
              <a:tblPr firstRow="1" bandRow="1">
                <a:tableStyleId>{5C22544A-7EE6-4342-B048-85BDC9FD1C3A}</a:tableStyleId>
              </a:tblPr>
              <a:tblGrid>
                <a:gridCol w="2870200"/>
                <a:gridCol w="2870200"/>
                <a:gridCol w="2870200"/>
              </a:tblGrid>
              <a:tr h="1321460">
                <a:tc>
                  <a:txBody>
                    <a:bodyPr/>
                    <a:lstStyle/>
                    <a:p>
                      <a:pPr algn="ctr"/>
                      <a:endParaRPr lang="ru-RU" sz="2500" dirty="0" smtClean="0">
                        <a:solidFill>
                          <a:schemeClr val="bg1">
                            <a:lumMod val="95000"/>
                            <a:lumOff val="5000"/>
                          </a:schemeClr>
                        </a:solidFill>
                      </a:endParaRPr>
                    </a:p>
                    <a:p>
                      <a:pPr algn="ctr"/>
                      <a:r>
                        <a:rPr lang="ru-RU" sz="2500" dirty="0" smtClean="0">
                          <a:solidFill>
                            <a:schemeClr val="bg1">
                              <a:lumMod val="95000"/>
                              <a:lumOff val="5000"/>
                            </a:schemeClr>
                          </a:solidFill>
                        </a:rPr>
                        <a:t>Клинические признаки </a:t>
                      </a:r>
                      <a:endParaRPr lang="ru-RU" sz="2500" dirty="0">
                        <a:solidFill>
                          <a:schemeClr val="bg1">
                            <a:lumMod val="95000"/>
                            <a:lumOff val="5000"/>
                          </a:schemeClr>
                        </a:solidFill>
                      </a:endParaRPr>
                    </a:p>
                  </a:txBody>
                  <a:tcPr>
                    <a:solidFill>
                      <a:schemeClr val="tx2">
                        <a:lumMod val="50000"/>
                      </a:schemeClr>
                    </a:solidFill>
                  </a:tcPr>
                </a:tc>
                <a:tc>
                  <a:txBody>
                    <a:bodyPr/>
                    <a:lstStyle/>
                    <a:p>
                      <a:pPr algn="ctr"/>
                      <a:endParaRPr lang="ru-RU" sz="2500" dirty="0" smtClean="0">
                        <a:solidFill>
                          <a:schemeClr val="bg1">
                            <a:lumMod val="95000"/>
                            <a:lumOff val="5000"/>
                          </a:schemeClr>
                        </a:solidFill>
                      </a:endParaRPr>
                    </a:p>
                    <a:p>
                      <a:pPr algn="ctr"/>
                      <a:r>
                        <a:rPr lang="ru-RU" sz="2500" dirty="0" smtClean="0">
                          <a:solidFill>
                            <a:schemeClr val="bg1">
                              <a:lumMod val="95000"/>
                              <a:lumOff val="5000"/>
                            </a:schemeClr>
                          </a:solidFill>
                        </a:rPr>
                        <a:t>коагулопатии</a:t>
                      </a:r>
                      <a:endParaRPr lang="ru-RU" sz="2500" dirty="0">
                        <a:solidFill>
                          <a:schemeClr val="bg1">
                            <a:lumMod val="95000"/>
                            <a:lumOff val="5000"/>
                          </a:schemeClr>
                        </a:solidFill>
                      </a:endParaRPr>
                    </a:p>
                  </a:txBody>
                  <a:tcPr>
                    <a:solidFill>
                      <a:srgbClr val="00B0F0"/>
                    </a:solidFill>
                  </a:tcPr>
                </a:tc>
                <a:tc>
                  <a:txBody>
                    <a:bodyPr/>
                    <a:lstStyle/>
                    <a:p>
                      <a:pPr algn="ctr"/>
                      <a:r>
                        <a:rPr lang="ru-RU" sz="2500" dirty="0" smtClean="0">
                          <a:solidFill>
                            <a:schemeClr val="bg1">
                              <a:lumMod val="95000"/>
                              <a:lumOff val="5000"/>
                            </a:schemeClr>
                          </a:solidFill>
                        </a:rPr>
                        <a:t>Нарушение тромбоцитов</a:t>
                      </a:r>
                      <a:r>
                        <a:rPr lang="ru-RU" sz="2500" baseline="0" dirty="0" smtClean="0">
                          <a:solidFill>
                            <a:schemeClr val="bg1">
                              <a:lumMod val="95000"/>
                              <a:lumOff val="5000"/>
                            </a:schemeClr>
                          </a:solidFill>
                        </a:rPr>
                        <a:t> и капилляров </a:t>
                      </a:r>
                      <a:endParaRPr lang="ru-RU" sz="2500" dirty="0">
                        <a:solidFill>
                          <a:schemeClr val="bg1">
                            <a:lumMod val="95000"/>
                            <a:lumOff val="5000"/>
                          </a:schemeClr>
                        </a:solidFill>
                      </a:endParaRPr>
                    </a:p>
                  </a:txBody>
                  <a:tcPr>
                    <a:solidFill>
                      <a:srgbClr val="92D050"/>
                    </a:solidFill>
                  </a:tcPr>
                </a:tc>
              </a:tr>
              <a:tr h="2174858">
                <a:tc>
                  <a:txBody>
                    <a:bodyPr/>
                    <a:lstStyle/>
                    <a:p>
                      <a:pPr algn="ctr"/>
                      <a:r>
                        <a:rPr lang="ru-RU" sz="2400" dirty="0" smtClean="0">
                          <a:solidFill>
                            <a:srgbClr val="C00000"/>
                          </a:solidFill>
                        </a:rPr>
                        <a:t>Кровоточивость при поверхностных повреждениях  кожи  и слизистых оболочек</a:t>
                      </a:r>
                      <a:endParaRPr lang="ru-RU" sz="2400" dirty="0">
                        <a:solidFill>
                          <a:srgbClr val="C00000"/>
                        </a:solidFill>
                      </a:endParaRPr>
                    </a:p>
                  </a:txBody>
                  <a:tcPr>
                    <a:solidFill>
                      <a:schemeClr val="tx2">
                        <a:lumMod val="50000"/>
                      </a:schemeClr>
                    </a:solidFill>
                  </a:tcPr>
                </a:tc>
                <a:tc>
                  <a:txBody>
                    <a:bodyPr/>
                    <a:lstStyle/>
                    <a:p>
                      <a:pPr algn="ctr"/>
                      <a:endParaRPr lang="ru-RU" sz="2500" dirty="0" smtClean="0">
                        <a:solidFill>
                          <a:schemeClr val="bg1">
                            <a:lumMod val="95000"/>
                            <a:lumOff val="5000"/>
                          </a:schemeClr>
                        </a:solidFill>
                      </a:endParaRPr>
                    </a:p>
                    <a:p>
                      <a:pPr algn="ctr"/>
                      <a:r>
                        <a:rPr lang="ru-RU" sz="2500" dirty="0" smtClean="0">
                          <a:solidFill>
                            <a:schemeClr val="bg1">
                              <a:lumMod val="95000"/>
                              <a:lumOff val="5000"/>
                            </a:schemeClr>
                          </a:solidFill>
                        </a:rPr>
                        <a:t>Часто незначительная и кратковременная</a:t>
                      </a:r>
                      <a:endParaRPr lang="ru-RU" sz="2500" dirty="0">
                        <a:solidFill>
                          <a:schemeClr val="bg1">
                            <a:lumMod val="95000"/>
                            <a:lumOff val="5000"/>
                          </a:schemeClr>
                        </a:solidFill>
                      </a:endParaRPr>
                    </a:p>
                  </a:txBody>
                  <a:tcPr>
                    <a:solidFill>
                      <a:srgbClr val="00B0F0"/>
                    </a:solidFill>
                  </a:tcPr>
                </a:tc>
                <a:tc>
                  <a:txBody>
                    <a:bodyPr/>
                    <a:lstStyle/>
                    <a:p>
                      <a:pPr algn="ctr"/>
                      <a:endParaRPr lang="ru-RU" sz="2500" dirty="0" smtClean="0">
                        <a:solidFill>
                          <a:schemeClr val="bg1">
                            <a:lumMod val="95000"/>
                            <a:lumOff val="5000"/>
                          </a:schemeClr>
                        </a:solidFill>
                      </a:endParaRPr>
                    </a:p>
                    <a:p>
                      <a:pPr algn="ctr"/>
                      <a:r>
                        <a:rPr lang="ru-RU" sz="2500" dirty="0" smtClean="0">
                          <a:solidFill>
                            <a:schemeClr val="bg1">
                              <a:lumMod val="95000"/>
                              <a:lumOff val="5000"/>
                            </a:schemeClr>
                          </a:solidFill>
                        </a:rPr>
                        <a:t>Часто профузная </a:t>
                      </a:r>
                      <a:endParaRPr lang="ru-RU" sz="2500" dirty="0">
                        <a:solidFill>
                          <a:schemeClr val="bg1">
                            <a:lumMod val="95000"/>
                            <a:lumOff val="5000"/>
                          </a:schemeClr>
                        </a:solidFill>
                      </a:endParaRPr>
                    </a:p>
                  </a:txBody>
                  <a:tcPr>
                    <a:solidFill>
                      <a:srgbClr val="92D050"/>
                    </a:solidFill>
                  </a:tcPr>
                </a:tc>
              </a:tr>
              <a:tr h="1888056">
                <a:tc>
                  <a:txBody>
                    <a:bodyPr/>
                    <a:lstStyle/>
                    <a:p>
                      <a:pPr algn="ctr"/>
                      <a:r>
                        <a:rPr lang="ru-RU" sz="2800" dirty="0" smtClean="0">
                          <a:solidFill>
                            <a:srgbClr val="C00000"/>
                          </a:solidFill>
                        </a:rPr>
                        <a:t>Спонтанные кровоподтеки и межмышечные гематомы</a:t>
                      </a:r>
                      <a:endParaRPr lang="ru-RU" sz="2800" dirty="0">
                        <a:solidFill>
                          <a:srgbClr val="C00000"/>
                        </a:solidFill>
                      </a:endParaRPr>
                    </a:p>
                  </a:txBody>
                  <a:tcPr>
                    <a:solidFill>
                      <a:schemeClr val="tx2">
                        <a:lumMod val="50000"/>
                      </a:schemeClr>
                    </a:solidFill>
                  </a:tcPr>
                </a:tc>
                <a:tc>
                  <a:txBody>
                    <a:bodyPr/>
                    <a:lstStyle/>
                    <a:p>
                      <a:pPr algn="ctr"/>
                      <a:r>
                        <a:rPr lang="ru-RU" sz="2800" dirty="0" smtClean="0">
                          <a:solidFill>
                            <a:schemeClr val="bg1">
                              <a:lumMod val="95000"/>
                              <a:lumOff val="5000"/>
                            </a:schemeClr>
                          </a:solidFill>
                        </a:rPr>
                        <a:t>Встречаются, как</a:t>
                      </a:r>
                      <a:r>
                        <a:rPr lang="ru-RU" sz="2800" baseline="0" dirty="0" smtClean="0">
                          <a:solidFill>
                            <a:schemeClr val="bg1">
                              <a:lumMod val="95000"/>
                              <a:lumOff val="5000"/>
                            </a:schemeClr>
                          </a:solidFill>
                        </a:rPr>
                        <a:t> правило, в глубоких тканях   </a:t>
                      </a:r>
                      <a:r>
                        <a:rPr lang="ru-RU" sz="2800" dirty="0" smtClean="0">
                          <a:solidFill>
                            <a:schemeClr val="bg1">
                              <a:lumMod val="95000"/>
                              <a:lumOff val="5000"/>
                            </a:schemeClr>
                          </a:solidFill>
                        </a:rPr>
                        <a:t>  </a:t>
                      </a:r>
                      <a:endParaRPr lang="ru-RU" sz="2800" dirty="0">
                        <a:solidFill>
                          <a:schemeClr val="bg1">
                            <a:lumMod val="95000"/>
                            <a:lumOff val="5000"/>
                          </a:schemeClr>
                        </a:solidFill>
                      </a:endParaRPr>
                    </a:p>
                  </a:txBody>
                  <a:tcPr>
                    <a:solidFill>
                      <a:srgbClr val="00B0F0"/>
                    </a:solidFill>
                  </a:tcPr>
                </a:tc>
                <a:tc>
                  <a:txBody>
                    <a:bodyPr/>
                    <a:lstStyle/>
                    <a:p>
                      <a:pPr algn="ctr"/>
                      <a:r>
                        <a:rPr lang="ru-RU" sz="2800" dirty="0" smtClean="0">
                          <a:solidFill>
                            <a:schemeClr val="bg1">
                              <a:lumMod val="95000"/>
                              <a:lumOff val="5000"/>
                            </a:schemeClr>
                          </a:solidFill>
                        </a:rPr>
                        <a:t>Небольшие и обычно поверхностные (в кожу)</a:t>
                      </a:r>
                      <a:endParaRPr lang="ru-RU" sz="2800" dirty="0">
                        <a:solidFill>
                          <a:schemeClr val="bg1">
                            <a:lumMod val="95000"/>
                            <a:lumOff val="5000"/>
                          </a:schemeClr>
                        </a:solidFill>
                      </a:endParaRPr>
                    </a:p>
                  </a:txBody>
                  <a:tcPr>
                    <a:solidFill>
                      <a:srgbClr val="92D050"/>
                    </a:solidFill>
                  </a:tcPr>
                </a:tc>
              </a:tr>
              <a:tr h="864025">
                <a:tc>
                  <a:txBody>
                    <a:bodyPr/>
                    <a:lstStyle/>
                    <a:p>
                      <a:pPr algn="ctr"/>
                      <a:r>
                        <a:rPr lang="ru-RU" sz="2800" dirty="0" smtClean="0">
                          <a:solidFill>
                            <a:srgbClr val="C00000"/>
                          </a:solidFill>
                        </a:rPr>
                        <a:t>Гемартрозы</a:t>
                      </a:r>
                      <a:r>
                        <a:rPr lang="ru-RU" sz="2800" baseline="0" dirty="0" smtClean="0">
                          <a:solidFill>
                            <a:srgbClr val="C00000"/>
                          </a:solidFill>
                        </a:rPr>
                        <a:t> </a:t>
                      </a:r>
                      <a:endParaRPr lang="ru-RU" sz="2800" dirty="0">
                        <a:solidFill>
                          <a:srgbClr val="C00000"/>
                        </a:solidFill>
                      </a:endParaRPr>
                    </a:p>
                  </a:txBody>
                  <a:tcPr>
                    <a:solidFill>
                      <a:schemeClr val="tx2">
                        <a:lumMod val="50000"/>
                      </a:schemeClr>
                    </a:solidFill>
                  </a:tcPr>
                </a:tc>
                <a:tc>
                  <a:txBody>
                    <a:bodyPr/>
                    <a:lstStyle/>
                    <a:p>
                      <a:pPr algn="ctr"/>
                      <a:r>
                        <a:rPr lang="ru-RU" sz="2400" dirty="0" smtClean="0">
                          <a:solidFill>
                            <a:schemeClr val="bg1">
                              <a:lumMod val="95000"/>
                              <a:lumOff val="5000"/>
                            </a:schemeClr>
                          </a:solidFill>
                        </a:rPr>
                        <a:t>Как правило, возникают </a:t>
                      </a:r>
                      <a:endParaRPr lang="ru-RU" sz="2400" dirty="0">
                        <a:solidFill>
                          <a:schemeClr val="bg1">
                            <a:lumMod val="95000"/>
                            <a:lumOff val="5000"/>
                          </a:schemeClr>
                        </a:solidFill>
                      </a:endParaRPr>
                    </a:p>
                  </a:txBody>
                  <a:tcPr>
                    <a:solidFill>
                      <a:srgbClr val="00B0F0"/>
                    </a:solidFill>
                  </a:tcPr>
                </a:tc>
                <a:tc>
                  <a:txBody>
                    <a:bodyPr/>
                    <a:lstStyle/>
                    <a:p>
                      <a:pPr algn="ctr"/>
                      <a:r>
                        <a:rPr lang="ru-RU" sz="2800" dirty="0" smtClean="0">
                          <a:solidFill>
                            <a:schemeClr val="bg1">
                              <a:lumMod val="95000"/>
                              <a:lumOff val="5000"/>
                            </a:schemeClr>
                          </a:solidFill>
                        </a:rPr>
                        <a:t>Редко </a:t>
                      </a:r>
                      <a:endParaRPr lang="ru-RU" sz="2800" dirty="0">
                        <a:solidFill>
                          <a:schemeClr val="bg1">
                            <a:lumMod val="95000"/>
                            <a:lumOff val="5000"/>
                          </a:schemeClr>
                        </a:solidFill>
                      </a:endParaRPr>
                    </a:p>
                  </a:txBody>
                  <a:tcPr>
                    <a:solidFill>
                      <a:srgbClr val="92D050"/>
                    </a:solidFill>
                  </a:tcPr>
                </a:tc>
              </a:tr>
            </a:tbl>
          </a:graphicData>
        </a:graphic>
      </p:graphicFrame>
      <p:sp>
        <p:nvSpPr>
          <p:cNvPr id="3" name="Заголовок 2"/>
          <p:cNvSpPr>
            <a:spLocks noGrp="1"/>
          </p:cNvSpPr>
          <p:nvPr>
            <p:ph type="title"/>
          </p:nvPr>
        </p:nvSpPr>
        <p:spPr>
          <a:xfrm flipH="1">
            <a:off x="-4419600" y="-685800"/>
            <a:ext cx="45719" cy="685800"/>
          </a:xfrm>
          <a:ln>
            <a:solidFill>
              <a:schemeClr val="bg1"/>
            </a:solidFill>
          </a:ln>
        </p:spPr>
        <p:txBody>
          <a:bodyPr>
            <a:normAutofit fontScale="90000"/>
          </a:bodyPr>
          <a:lstStyle/>
          <a:p>
            <a:r>
              <a:rPr lang="ru-RU" dirty="0" smtClean="0"/>
              <a:t>.</a:t>
            </a:r>
            <a:endParaRPr lang="ru-RU" dirty="0"/>
          </a:p>
        </p:txBody>
      </p:sp>
    </p:spTree>
  </p:cSld>
  <p:clrMapOvr>
    <a:masterClrMapping/>
  </p:clrMapOvr>
  <p:transition>
    <p:wheel spokes="8"/>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nvPr>
        </p:nvGraphicFramePr>
        <p:xfrm>
          <a:off x="0" y="252403"/>
          <a:ext cx="9144000" cy="6300797"/>
        </p:xfrm>
        <a:graphic>
          <a:graphicData uri="http://schemas.openxmlformats.org/drawingml/2006/table">
            <a:tbl>
              <a:tblPr firstRow="1" bandRow="1">
                <a:tableStyleId>{5C22544A-7EE6-4342-B048-85BDC9FD1C3A}</a:tableStyleId>
              </a:tblPr>
              <a:tblGrid>
                <a:gridCol w="3048000"/>
                <a:gridCol w="3048000"/>
                <a:gridCol w="3048000"/>
              </a:tblGrid>
              <a:tr h="215740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dirty="0" smtClean="0">
                          <a:solidFill>
                            <a:schemeClr val="bg1">
                              <a:lumMod val="95000"/>
                              <a:lumOff val="5000"/>
                            </a:schemeClr>
                          </a:solidFill>
                        </a:rPr>
                        <a:t>Время появления кровоточивости после травмы </a:t>
                      </a:r>
                    </a:p>
                    <a:p>
                      <a:pPr algn="ctr"/>
                      <a:endParaRPr lang="ru-RU" sz="2400" dirty="0">
                        <a:solidFill>
                          <a:schemeClr val="bg1">
                            <a:lumMod val="95000"/>
                            <a:lumOff val="5000"/>
                          </a:schemeClr>
                        </a:solidFill>
                      </a:endParaRPr>
                    </a:p>
                  </a:txBody>
                  <a:tcPr>
                    <a:solidFill>
                      <a:schemeClr val="tx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dirty="0" smtClean="0">
                          <a:solidFill>
                            <a:schemeClr val="bg1">
                              <a:lumMod val="95000"/>
                              <a:lumOff val="5000"/>
                            </a:schemeClr>
                          </a:solidFill>
                        </a:rPr>
                        <a:t>Обычно спустя некоторое время после травмы (иногда через несколько часов )</a:t>
                      </a:r>
                    </a:p>
                    <a:p>
                      <a:pPr algn="ctr"/>
                      <a:endParaRPr lang="ru-RU" sz="2400" dirty="0">
                        <a:solidFill>
                          <a:schemeClr val="bg1">
                            <a:lumMod val="95000"/>
                            <a:lumOff val="5000"/>
                          </a:schemeClr>
                        </a:solidFill>
                      </a:endParaRPr>
                    </a:p>
                  </a:txBody>
                  <a:tcPr>
                    <a:solidFill>
                      <a:srgbClr val="00B0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dirty="0" smtClean="0">
                          <a:solidFill>
                            <a:schemeClr val="bg1">
                              <a:lumMod val="95000"/>
                              <a:lumOff val="5000"/>
                            </a:schemeClr>
                          </a:solidFill>
                        </a:rPr>
                        <a:t>Обычно сразу </a:t>
                      </a:r>
                    </a:p>
                    <a:p>
                      <a:pPr algn="ctr"/>
                      <a:endParaRPr lang="ru-RU" sz="2400" dirty="0">
                        <a:solidFill>
                          <a:schemeClr val="bg1">
                            <a:lumMod val="95000"/>
                            <a:lumOff val="5000"/>
                          </a:schemeClr>
                        </a:solidFill>
                      </a:endParaRPr>
                    </a:p>
                  </a:txBody>
                  <a:tcPr>
                    <a:solidFill>
                      <a:srgbClr val="92D050"/>
                    </a:solidFill>
                  </a:tcPr>
                </a:tc>
              </a:tr>
              <a:tr h="236868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dirty="0" smtClean="0">
                          <a:solidFill>
                            <a:srgbClr val="C00000"/>
                          </a:solidFill>
                        </a:rPr>
                        <a:t>Основные геморрагические симптомы </a:t>
                      </a:r>
                    </a:p>
                    <a:p>
                      <a:pPr algn="ctr"/>
                      <a:endParaRPr lang="ru-RU" sz="2400" dirty="0">
                        <a:solidFill>
                          <a:srgbClr val="C00000"/>
                        </a:solidFill>
                      </a:endParaRPr>
                    </a:p>
                  </a:txBody>
                  <a:tcPr>
                    <a:solidFill>
                      <a:schemeClr val="tx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dirty="0" smtClean="0">
                          <a:solidFill>
                            <a:schemeClr val="bg1">
                              <a:lumMod val="95000"/>
                              <a:lumOff val="5000"/>
                            </a:schemeClr>
                          </a:solidFill>
                        </a:rPr>
                        <a:t>Кровоизлияния в суставы и мышцы вследствие каких либо повреждений </a:t>
                      </a:r>
                    </a:p>
                    <a:p>
                      <a:pPr algn="ctr"/>
                      <a:endParaRPr lang="ru-RU" sz="2400" dirty="0">
                        <a:solidFill>
                          <a:schemeClr val="bg1">
                            <a:lumMod val="95000"/>
                            <a:lumOff val="5000"/>
                          </a:schemeClr>
                        </a:solidFill>
                      </a:endParaRPr>
                    </a:p>
                  </a:txBody>
                  <a:tcPr>
                    <a:solidFill>
                      <a:srgbClr val="00B0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dirty="0" smtClean="0">
                          <a:solidFill>
                            <a:schemeClr val="bg1">
                              <a:lumMod val="95000"/>
                              <a:lumOff val="5000"/>
                            </a:schemeClr>
                          </a:solidFill>
                        </a:rPr>
                        <a:t>Петехии, экхимозы, носовые кровотечения (эпистахии), меноррагии, ЖКК, гематурия   </a:t>
                      </a:r>
                    </a:p>
                  </a:txBody>
                  <a:tcPr>
                    <a:solidFill>
                      <a:srgbClr val="92D050"/>
                    </a:solidFill>
                  </a:tcPr>
                </a:tc>
              </a:tr>
              <a:tr h="164610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dirty="0" smtClean="0">
                          <a:solidFill>
                            <a:srgbClr val="C00000"/>
                          </a:solidFill>
                        </a:rPr>
                        <a:t>Эффект остановки кровотечения прижатием тканей </a:t>
                      </a:r>
                    </a:p>
                    <a:p>
                      <a:pPr algn="ctr"/>
                      <a:endParaRPr lang="ru-RU" sz="2400" dirty="0">
                        <a:solidFill>
                          <a:srgbClr val="C00000"/>
                        </a:solidFill>
                      </a:endParaRPr>
                    </a:p>
                  </a:txBody>
                  <a:tcPr>
                    <a:solidFill>
                      <a:schemeClr val="tx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dirty="0" smtClean="0">
                          <a:solidFill>
                            <a:schemeClr val="bg1">
                              <a:lumMod val="95000"/>
                              <a:lumOff val="5000"/>
                            </a:schemeClr>
                          </a:solidFill>
                        </a:rPr>
                        <a:t>Остановить кровотечение не удается </a:t>
                      </a:r>
                    </a:p>
                    <a:p>
                      <a:pPr algn="ctr"/>
                      <a:endParaRPr lang="ru-RU" sz="2400" dirty="0">
                        <a:solidFill>
                          <a:schemeClr val="bg1">
                            <a:lumMod val="95000"/>
                            <a:lumOff val="5000"/>
                          </a:schemeClr>
                        </a:solidFill>
                      </a:endParaRPr>
                    </a:p>
                  </a:txBody>
                  <a:tcPr>
                    <a:solidFill>
                      <a:srgbClr val="00B0F0"/>
                    </a:solidFill>
                  </a:tcPr>
                </a:tc>
                <a:tc>
                  <a:txBody>
                    <a:bodyPr/>
                    <a:lstStyle/>
                    <a:p>
                      <a:pPr algn="ctr"/>
                      <a:r>
                        <a:rPr lang="ru-RU" sz="2000" dirty="0" smtClean="0">
                          <a:solidFill>
                            <a:schemeClr val="bg1">
                              <a:lumMod val="95000"/>
                              <a:lumOff val="5000"/>
                            </a:schemeClr>
                          </a:solidFill>
                        </a:rPr>
                        <a:t>После наложения повязки или тампонады кровотечение обычно останавливается</a:t>
                      </a:r>
                      <a:endParaRPr lang="ru-RU" sz="2000" dirty="0">
                        <a:solidFill>
                          <a:schemeClr val="bg1">
                            <a:lumMod val="95000"/>
                            <a:lumOff val="5000"/>
                          </a:schemeClr>
                        </a:solidFill>
                      </a:endParaRPr>
                    </a:p>
                  </a:txBody>
                  <a:tcPr>
                    <a:solidFill>
                      <a:srgbClr val="92D050"/>
                    </a:solidFill>
                  </a:tcPr>
                </a:tc>
              </a:tr>
            </a:tbl>
          </a:graphicData>
        </a:graphic>
      </p:graphicFrame>
      <p:sp>
        <p:nvSpPr>
          <p:cNvPr id="3" name="Заголовок 2"/>
          <p:cNvSpPr>
            <a:spLocks noGrp="1"/>
          </p:cNvSpPr>
          <p:nvPr>
            <p:ph type="title"/>
          </p:nvPr>
        </p:nvSpPr>
        <p:spPr>
          <a:xfrm>
            <a:off x="457200" y="152400"/>
            <a:ext cx="609600" cy="533400"/>
          </a:xfrm>
        </p:spPr>
        <p:txBody>
          <a:bodyPr>
            <a:normAutofit fontScale="90000"/>
          </a:bodyPr>
          <a:lstStyle/>
          <a:p>
            <a:r>
              <a:rPr lang="ru-RU" dirty="0" smtClean="0"/>
              <a:t>.</a:t>
            </a:r>
            <a:endParaRPr lang="ru-RU" dirty="0"/>
          </a:p>
        </p:txBody>
      </p:sp>
    </p:spTree>
  </p:cSld>
  <p:clrMapOvr>
    <a:masterClrMapping/>
  </p:clrMapOvr>
  <p:transition>
    <p:wheel spokes="8"/>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0" y="1295400"/>
            <a:ext cx="9144000" cy="5257800"/>
          </a:xfrm>
        </p:spPr>
        <p:txBody>
          <a:bodyPr/>
          <a:lstStyle/>
          <a:p>
            <a:r>
              <a:rPr lang="ru-RU" dirty="0" smtClean="0"/>
              <a:t>.</a:t>
            </a:r>
            <a:endParaRPr lang="ru-RU" dirty="0"/>
          </a:p>
        </p:txBody>
      </p:sp>
      <p:sp>
        <p:nvSpPr>
          <p:cNvPr id="3" name="Заголовок 2"/>
          <p:cNvSpPr>
            <a:spLocks noGrp="1"/>
          </p:cNvSpPr>
          <p:nvPr>
            <p:ph type="title"/>
          </p:nvPr>
        </p:nvSpPr>
        <p:spPr/>
        <p:txBody>
          <a:bodyPr>
            <a:normAutofit fontScale="90000"/>
          </a:bodyPr>
          <a:lstStyle/>
          <a:p>
            <a:pPr algn="ctr"/>
            <a:r>
              <a:rPr lang="ru-RU" b="1" dirty="0" smtClean="0">
                <a:solidFill>
                  <a:schemeClr val="tx2">
                    <a:lumMod val="75000"/>
                  </a:schemeClr>
                </a:solidFill>
                <a:effectLst>
                  <a:outerShdw blurRad="38100" dist="38100" dir="2700000" algn="tl">
                    <a:srgbClr val="000000">
                      <a:alpha val="43137"/>
                    </a:srgbClr>
                  </a:outerShdw>
                </a:effectLst>
              </a:rPr>
              <a:t>Методы исследования первичного гемостаза (сосудистый компонент)</a:t>
            </a:r>
            <a:endParaRPr lang="ru-RU" b="1" dirty="0">
              <a:solidFill>
                <a:schemeClr val="tx2">
                  <a:lumMod val="75000"/>
                </a:schemeClr>
              </a:solidFill>
              <a:effectLst>
                <a:outerShdw blurRad="38100" dist="38100" dir="2700000" algn="tl">
                  <a:srgbClr val="000000">
                    <a:alpha val="43137"/>
                  </a:srgbClr>
                </a:outerShdw>
              </a:effectLst>
            </a:endParaRPr>
          </a:p>
        </p:txBody>
      </p:sp>
      <p:sp>
        <p:nvSpPr>
          <p:cNvPr id="5" name="Скругленный прямоугольник 4"/>
          <p:cNvSpPr/>
          <p:nvPr/>
        </p:nvSpPr>
        <p:spPr>
          <a:xfrm>
            <a:off x="304800" y="1295400"/>
            <a:ext cx="3429000" cy="5257800"/>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smtClean="0">
                <a:solidFill>
                  <a:schemeClr val="tx2">
                    <a:lumMod val="75000"/>
                  </a:schemeClr>
                </a:solidFill>
              </a:rPr>
              <a:t>Пробы на </a:t>
            </a:r>
            <a:r>
              <a:rPr lang="ru-RU" sz="3200" dirty="0" smtClean="0">
                <a:solidFill>
                  <a:schemeClr val="tx2">
                    <a:lumMod val="75000"/>
                  </a:schemeClr>
                </a:solidFill>
              </a:rPr>
              <a:t>резистентность</a:t>
            </a:r>
            <a:r>
              <a:rPr lang="ru-RU" sz="4400" dirty="0" smtClean="0">
                <a:solidFill>
                  <a:schemeClr val="tx2">
                    <a:lumMod val="75000"/>
                  </a:schemeClr>
                </a:solidFill>
              </a:rPr>
              <a:t>(ломкость)</a:t>
            </a:r>
            <a:r>
              <a:rPr lang="ru-RU" sz="4000" dirty="0" smtClean="0">
                <a:solidFill>
                  <a:schemeClr val="tx2">
                    <a:lumMod val="75000"/>
                  </a:schemeClr>
                </a:solidFill>
              </a:rPr>
              <a:t>капилляров</a:t>
            </a:r>
            <a:endParaRPr lang="ru-RU" sz="3200" dirty="0">
              <a:solidFill>
                <a:schemeClr val="tx2">
                  <a:lumMod val="75000"/>
                </a:schemeClr>
              </a:solidFill>
            </a:endParaRPr>
          </a:p>
        </p:txBody>
      </p:sp>
      <p:sp>
        <p:nvSpPr>
          <p:cNvPr id="6" name="Багетная рамка 5"/>
          <p:cNvSpPr/>
          <p:nvPr/>
        </p:nvSpPr>
        <p:spPr>
          <a:xfrm>
            <a:off x="5029200" y="1371600"/>
            <a:ext cx="4114800" cy="1042416"/>
          </a:xfrm>
          <a:prstGeom prst="bevel">
            <a:avLst/>
          </a:prstGeom>
          <a:solidFill>
            <a:srgbClr val="00B050"/>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b="1" dirty="0" smtClean="0">
                <a:solidFill>
                  <a:schemeClr val="tx2">
                    <a:lumMod val="75000"/>
                  </a:schemeClr>
                </a:solidFill>
              </a:rPr>
              <a:t>Проба Щипка</a:t>
            </a:r>
            <a:endParaRPr lang="ru-RU" sz="4000" b="1" dirty="0">
              <a:solidFill>
                <a:schemeClr val="tx2">
                  <a:lumMod val="75000"/>
                </a:schemeClr>
              </a:solidFill>
            </a:endParaRPr>
          </a:p>
        </p:txBody>
      </p:sp>
      <p:sp>
        <p:nvSpPr>
          <p:cNvPr id="7" name="Багетная рамка 6"/>
          <p:cNvSpPr/>
          <p:nvPr/>
        </p:nvSpPr>
        <p:spPr>
          <a:xfrm>
            <a:off x="4953000" y="4038600"/>
            <a:ext cx="4191000" cy="1042416"/>
          </a:xfrm>
          <a:prstGeom prst="bevel">
            <a:avLst/>
          </a:prstGeom>
          <a:solidFill>
            <a:schemeClr val="accent4">
              <a:lumMod val="75000"/>
            </a:schemeClr>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dirty="0" smtClean="0">
                <a:solidFill>
                  <a:schemeClr val="tx2">
                    <a:lumMod val="75000"/>
                  </a:schemeClr>
                </a:solidFill>
              </a:rPr>
              <a:t>Проба Жгута</a:t>
            </a:r>
            <a:endParaRPr lang="ru-RU" sz="4400" b="1" dirty="0">
              <a:solidFill>
                <a:schemeClr val="tx2">
                  <a:lumMod val="75000"/>
                </a:schemeClr>
              </a:solidFill>
            </a:endParaRPr>
          </a:p>
        </p:txBody>
      </p:sp>
      <p:sp>
        <p:nvSpPr>
          <p:cNvPr id="8" name="Багетная рамка 7"/>
          <p:cNvSpPr/>
          <p:nvPr/>
        </p:nvSpPr>
        <p:spPr>
          <a:xfrm>
            <a:off x="4648200" y="2667000"/>
            <a:ext cx="4495800" cy="1042416"/>
          </a:xfrm>
          <a:prstGeom prst="bevel">
            <a:avLst/>
          </a:prstGeom>
          <a:solidFill>
            <a:srgbClr val="FF0000"/>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smtClean="0">
                <a:solidFill>
                  <a:schemeClr val="tx2">
                    <a:lumMod val="75000"/>
                  </a:schemeClr>
                </a:solidFill>
              </a:rPr>
              <a:t>Пробы Коха и Гесса </a:t>
            </a:r>
            <a:endParaRPr lang="ru-RU" sz="3200" b="1" dirty="0">
              <a:solidFill>
                <a:schemeClr val="tx2">
                  <a:lumMod val="75000"/>
                </a:schemeClr>
              </a:solidFill>
            </a:endParaRPr>
          </a:p>
        </p:txBody>
      </p:sp>
      <p:sp>
        <p:nvSpPr>
          <p:cNvPr id="10" name="Стрелка вправо с вырезом 9"/>
          <p:cNvSpPr/>
          <p:nvPr/>
        </p:nvSpPr>
        <p:spPr>
          <a:xfrm>
            <a:off x="3581400" y="1371600"/>
            <a:ext cx="1371600" cy="762000"/>
          </a:xfrm>
          <a:prstGeom prst="notchedRightArrow">
            <a:avLst/>
          </a:prstGeom>
          <a:solidFill>
            <a:srgbClr val="00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с вырезом 10"/>
          <p:cNvSpPr/>
          <p:nvPr/>
        </p:nvSpPr>
        <p:spPr>
          <a:xfrm>
            <a:off x="3429000" y="2743200"/>
            <a:ext cx="1143000" cy="914400"/>
          </a:xfrm>
          <a:prstGeom prst="notchedRightArrow">
            <a:avLst/>
          </a:prstGeom>
          <a:solidFill>
            <a:srgbClr val="00FF00"/>
          </a:solidFill>
          <a:ln>
            <a:noFill/>
          </a:ln>
          <a:effectLst>
            <a:innerShdw blurRad="114300">
              <a:prstClr val="black"/>
            </a:inn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право с вырезом 11"/>
          <p:cNvSpPr/>
          <p:nvPr/>
        </p:nvSpPr>
        <p:spPr>
          <a:xfrm>
            <a:off x="3581400" y="4038600"/>
            <a:ext cx="1359408" cy="838200"/>
          </a:xfrm>
          <a:prstGeom prst="notchedRightArrow">
            <a:avLst/>
          </a:prstGeom>
          <a:solidFill>
            <a:srgbClr val="00FF00"/>
          </a:solidFill>
          <a:ln>
            <a:noFill/>
          </a:ln>
          <a:effectLst>
            <a:innerShdw blurRad="114300">
              <a:prstClr val="black"/>
            </a:inn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Багетная рамка 12"/>
          <p:cNvSpPr/>
          <p:nvPr/>
        </p:nvSpPr>
        <p:spPr>
          <a:xfrm>
            <a:off x="4724400" y="5334000"/>
            <a:ext cx="4419600" cy="1042416"/>
          </a:xfrm>
          <a:prstGeom prst="bevel">
            <a:avLst/>
          </a:pr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smtClean="0">
                <a:effectLst>
                  <a:outerShdw blurRad="38100" dist="38100" dir="2700000" algn="tl">
                    <a:srgbClr val="000000">
                      <a:alpha val="43137"/>
                    </a:srgbClr>
                  </a:outerShdw>
                </a:effectLst>
              </a:rPr>
              <a:t>Баночная проба</a:t>
            </a:r>
            <a:endParaRPr lang="ru-RU" sz="3600" b="1" dirty="0">
              <a:effectLst>
                <a:outerShdw blurRad="38100" dist="38100" dir="2700000" algn="tl">
                  <a:srgbClr val="000000">
                    <a:alpha val="43137"/>
                  </a:srgbClr>
                </a:outerShdw>
              </a:effectLst>
            </a:endParaRPr>
          </a:p>
        </p:txBody>
      </p:sp>
      <p:sp>
        <p:nvSpPr>
          <p:cNvPr id="15" name="Стрелка вправо с вырезом 14"/>
          <p:cNvSpPr/>
          <p:nvPr/>
        </p:nvSpPr>
        <p:spPr>
          <a:xfrm>
            <a:off x="3657600" y="5486400"/>
            <a:ext cx="1054608" cy="838200"/>
          </a:xfrm>
          <a:prstGeom prst="notchedRightArrow">
            <a:avLst/>
          </a:prstGeom>
          <a:solidFill>
            <a:srgbClr val="00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wheel spokes="8"/>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8534400" y="5715000"/>
            <a:ext cx="152400" cy="381000"/>
          </a:xfrm>
        </p:spPr>
        <p:txBody>
          <a:bodyPr>
            <a:normAutofit fontScale="85000" lnSpcReduction="20000"/>
          </a:bodyPr>
          <a:lstStyle/>
          <a:p>
            <a:r>
              <a:rPr lang="ru-RU" dirty="0" smtClean="0"/>
              <a:t>.</a:t>
            </a:r>
            <a:endParaRPr lang="ru-RU" dirty="0"/>
          </a:p>
        </p:txBody>
      </p:sp>
      <p:sp>
        <p:nvSpPr>
          <p:cNvPr id="3" name="Заголовок 2"/>
          <p:cNvSpPr>
            <a:spLocks noGrp="1"/>
          </p:cNvSpPr>
          <p:nvPr>
            <p:ph type="title"/>
          </p:nvPr>
        </p:nvSpPr>
        <p:spPr>
          <a:xfrm>
            <a:off x="3962400" y="838200"/>
            <a:ext cx="609600" cy="533400"/>
          </a:xfrm>
        </p:spPr>
        <p:txBody>
          <a:bodyPr>
            <a:normAutofit fontScale="90000"/>
          </a:bodyPr>
          <a:lstStyle/>
          <a:p>
            <a:r>
              <a:rPr lang="ru-RU" dirty="0" smtClean="0"/>
              <a:t>.</a:t>
            </a:r>
            <a:endParaRPr lang="ru-RU" dirty="0"/>
          </a:p>
        </p:txBody>
      </p:sp>
      <p:pic>
        <p:nvPicPr>
          <p:cNvPr id="2050" name="Picture 2"/>
          <p:cNvPicPr>
            <a:picLocks noChangeAspect="1" noChangeArrowheads="1"/>
          </p:cNvPicPr>
          <p:nvPr/>
        </p:nvPicPr>
        <p:blipFill>
          <a:blip r:embed="rId2" cstate="print"/>
          <a:srcRect/>
          <a:stretch>
            <a:fillRect/>
          </a:stretch>
        </p:blipFill>
        <p:spPr bwMode="auto">
          <a:xfrm>
            <a:off x="304800" y="304800"/>
            <a:ext cx="8534400" cy="6324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ransition>
    <p:wheel spokes="8"/>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228600" y="1295400"/>
            <a:ext cx="8686800" cy="525780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fontScale="92500" lnSpcReduction="10000"/>
          </a:bodyPr>
          <a:lstStyle/>
          <a:p>
            <a:pPr lvl="0"/>
            <a:r>
              <a:rPr lang="ru-RU" sz="3000" b="1" i="1" dirty="0" smtClean="0">
                <a:solidFill>
                  <a:srgbClr val="00FF00"/>
                </a:solidFill>
                <a:effectLst>
                  <a:outerShdw blurRad="38100" dist="38100" dir="2700000" algn="tl">
                    <a:srgbClr val="000000">
                      <a:alpha val="43137"/>
                    </a:srgbClr>
                  </a:outerShdw>
                </a:effectLst>
              </a:rPr>
              <a:t>Определение длительности кровотечения по Дуке.</a:t>
            </a:r>
          </a:p>
          <a:p>
            <a:pPr lvl="0"/>
            <a:r>
              <a:rPr lang="ru-RU" sz="3000" b="1" i="1" dirty="0" smtClean="0">
                <a:solidFill>
                  <a:srgbClr val="00FF00"/>
                </a:solidFill>
                <a:effectLst>
                  <a:outerShdw blurRad="38100" dist="38100" dir="2700000" algn="tl">
                    <a:srgbClr val="000000">
                      <a:alpha val="43137"/>
                    </a:srgbClr>
                  </a:outerShdw>
                </a:effectLst>
              </a:rPr>
              <a:t>Подсчет количества тромбоцитов в крови.</a:t>
            </a:r>
          </a:p>
          <a:p>
            <a:pPr lvl="0"/>
            <a:r>
              <a:rPr lang="ru-RU" sz="3000" dirty="0" smtClean="0">
                <a:solidFill>
                  <a:schemeClr val="tx2">
                    <a:lumMod val="75000"/>
                  </a:schemeClr>
                </a:solidFill>
              </a:rPr>
              <a:t>Тромбоцитарная формула.</a:t>
            </a:r>
          </a:p>
          <a:p>
            <a:pPr lvl="0"/>
            <a:r>
              <a:rPr lang="ru-RU" sz="3000" dirty="0" smtClean="0">
                <a:solidFill>
                  <a:schemeClr val="tx2">
                    <a:lumMod val="75000"/>
                  </a:schemeClr>
                </a:solidFill>
              </a:rPr>
              <a:t>Определение агрегации тромбоцитов с АДФ.</a:t>
            </a:r>
          </a:p>
          <a:p>
            <a:pPr lvl="0"/>
            <a:r>
              <a:rPr lang="ru-RU" sz="3000" dirty="0" smtClean="0">
                <a:solidFill>
                  <a:schemeClr val="tx2">
                    <a:lumMod val="75000"/>
                  </a:schemeClr>
                </a:solidFill>
              </a:rPr>
              <a:t>Определение агрегации тромбоцитов с коллагеном.</a:t>
            </a:r>
          </a:p>
          <a:p>
            <a:pPr lvl="0"/>
            <a:r>
              <a:rPr lang="ru-RU" sz="3000" dirty="0" smtClean="0">
                <a:solidFill>
                  <a:schemeClr val="tx2">
                    <a:lumMod val="75000"/>
                  </a:schemeClr>
                </a:solidFill>
              </a:rPr>
              <a:t>Определение агрегации тромбоцитов с адреналином.</a:t>
            </a:r>
          </a:p>
          <a:p>
            <a:pPr lvl="0"/>
            <a:r>
              <a:rPr lang="ru-RU" sz="3000" dirty="0" smtClean="0">
                <a:solidFill>
                  <a:schemeClr val="tx2">
                    <a:lumMod val="75000"/>
                  </a:schemeClr>
                </a:solidFill>
              </a:rPr>
              <a:t>Определение агрегации тромбоцитов с ристоцетином (определение активности фактора Виллебранда).</a:t>
            </a:r>
          </a:p>
          <a:p>
            <a:pPr lvl="0"/>
            <a:endParaRPr lang="ru-RU" sz="3000" dirty="0" smtClean="0">
              <a:solidFill>
                <a:schemeClr val="tx2">
                  <a:lumMod val="75000"/>
                </a:schemeClr>
              </a:solidFill>
            </a:endParaRPr>
          </a:p>
          <a:p>
            <a:endParaRPr lang="ru-RU" dirty="0"/>
          </a:p>
        </p:txBody>
      </p:sp>
      <p:sp>
        <p:nvSpPr>
          <p:cNvPr id="3" name="Заголовок 2"/>
          <p:cNvSpPr>
            <a:spLocks noGrp="1"/>
          </p:cNvSpPr>
          <p:nvPr>
            <p:ph type="title"/>
          </p:nvPr>
        </p:nvSpPr>
        <p:spPr>
          <a:xfrm>
            <a:off x="228600" y="228600"/>
            <a:ext cx="8686800" cy="12192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algn="ctr"/>
            <a:r>
              <a:rPr lang="ru-RU" dirty="0" smtClean="0">
                <a:solidFill>
                  <a:schemeClr val="tx2">
                    <a:lumMod val="75000"/>
                  </a:schemeClr>
                </a:solidFill>
              </a:rPr>
              <a:t/>
            </a:r>
            <a:br>
              <a:rPr lang="ru-RU" dirty="0" smtClean="0">
                <a:solidFill>
                  <a:schemeClr val="tx2">
                    <a:lumMod val="75000"/>
                  </a:schemeClr>
                </a:solidFill>
              </a:rPr>
            </a:br>
            <a:r>
              <a:rPr lang="ru-RU" sz="4000" b="1" dirty="0" smtClean="0">
                <a:solidFill>
                  <a:schemeClr val="tx2">
                    <a:lumMod val="75000"/>
                  </a:schemeClr>
                </a:solidFill>
                <a:effectLst>
                  <a:outerShdw blurRad="38100" dist="38100" dir="2700000" algn="tl">
                    <a:srgbClr val="000000">
                      <a:alpha val="43137"/>
                    </a:srgbClr>
                  </a:outerShdw>
                </a:effectLst>
              </a:rPr>
              <a:t>Показатели, характеризующие тромбоцитарный компонент гемостаза</a:t>
            </a:r>
            <a:endParaRPr lang="ru-RU" b="1" dirty="0">
              <a:solidFill>
                <a:schemeClr val="tx2">
                  <a:lumMod val="75000"/>
                </a:schemeClr>
              </a:solidFill>
              <a:effectLst>
                <a:outerShdw blurRad="38100" dist="38100" dir="2700000" algn="tl">
                  <a:srgbClr val="000000">
                    <a:alpha val="43137"/>
                  </a:srgbClr>
                </a:outerShdw>
              </a:effectLst>
            </a:endParaRPr>
          </a:p>
        </p:txBody>
      </p:sp>
    </p:spTree>
  </p:cSld>
  <p:clrMapOvr>
    <a:masterClrMapping/>
  </p:clrMapOvr>
  <p:transition>
    <p:wheel spokes="8"/>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762000"/>
            <a:ext cx="8229600" cy="57150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2500" lnSpcReduction="10000"/>
          </a:bodyPr>
          <a:lstStyle/>
          <a:p>
            <a:r>
              <a:rPr lang="ru-RU" sz="3200" b="1" dirty="0" smtClean="0">
                <a:solidFill>
                  <a:srgbClr val="002060"/>
                </a:solidFill>
                <a:effectLst>
                  <a:outerShdw blurRad="38100" dist="38100" dir="2700000" algn="tl">
                    <a:srgbClr val="000000">
                      <a:alpha val="43137"/>
                    </a:srgbClr>
                  </a:outerShdw>
                </a:effectLst>
              </a:rPr>
              <a:t>Время кровотечения </a:t>
            </a:r>
            <a:r>
              <a:rPr lang="ru-RU" sz="3200" b="1" dirty="0" smtClean="0">
                <a:solidFill>
                  <a:schemeClr val="tx2">
                    <a:lumMod val="75000"/>
                  </a:schemeClr>
                </a:solidFill>
                <a:effectLst>
                  <a:outerShdw blurRad="38100" dist="38100" dir="2700000" algn="tl">
                    <a:srgbClr val="000000">
                      <a:alpha val="43137"/>
                    </a:srgbClr>
                  </a:outerShdw>
                </a:effectLst>
              </a:rPr>
              <a:t>–это время, проходит с момента нанесения стандартной раны кожи (глубиной не менее 3 мм)  до момента прекращения вытекания крови, определяемого каждые 30 с путем прикладывания полоски фильтровальной бумаги    </a:t>
            </a:r>
          </a:p>
          <a:p>
            <a:r>
              <a:rPr lang="ru-RU" sz="3200" b="1" dirty="0" smtClean="0">
                <a:solidFill>
                  <a:srgbClr val="00FF00"/>
                </a:solidFill>
                <a:effectLst>
                  <a:outerShdw blurRad="38100" dist="38100" dir="2700000" algn="tl">
                    <a:srgbClr val="000000">
                      <a:alpha val="43137"/>
                    </a:srgbClr>
                  </a:outerShdw>
                </a:effectLst>
              </a:rPr>
              <a:t>По Дуке (2-4 мин) </a:t>
            </a:r>
            <a:r>
              <a:rPr lang="ru-RU" sz="3200" b="1" dirty="0" smtClean="0">
                <a:solidFill>
                  <a:schemeClr val="tx2">
                    <a:lumMod val="75000"/>
                  </a:schemeClr>
                </a:solidFill>
                <a:effectLst>
                  <a:outerShdw blurRad="38100" dist="38100" dir="2700000" algn="tl">
                    <a:srgbClr val="000000">
                      <a:alpha val="43137"/>
                    </a:srgbClr>
                  </a:outerShdw>
                </a:effectLst>
              </a:rPr>
              <a:t>- при проколе кончика пальца или мочки уха</a:t>
            </a:r>
          </a:p>
          <a:p>
            <a:r>
              <a:rPr lang="ru-RU" sz="3200" b="1" dirty="0" smtClean="0">
                <a:solidFill>
                  <a:srgbClr val="00FF00"/>
                </a:solidFill>
                <a:effectLst>
                  <a:outerShdw blurRad="38100" dist="38100" dir="2700000" algn="tl">
                    <a:srgbClr val="000000">
                      <a:alpha val="43137"/>
                    </a:srgbClr>
                  </a:outerShdw>
                </a:effectLst>
              </a:rPr>
              <a:t>По  Айви (2,5-7 мин) </a:t>
            </a:r>
            <a:r>
              <a:rPr lang="ru-RU" sz="3200" b="1" dirty="0" smtClean="0">
                <a:solidFill>
                  <a:schemeClr val="tx2">
                    <a:lumMod val="75000"/>
                  </a:schemeClr>
                </a:solidFill>
                <a:effectLst>
                  <a:outerShdw blurRad="38100" dist="38100" dir="2700000" algn="tl">
                    <a:srgbClr val="000000">
                      <a:alpha val="43137"/>
                    </a:srgbClr>
                  </a:outerShdw>
                </a:effectLst>
              </a:rPr>
              <a:t>– на передней поверхности предплечья в условиях повышенного давления (40 мм.рт.ст в манжете на плече) </a:t>
            </a:r>
          </a:p>
          <a:p>
            <a:endParaRPr lang="ru-RU" dirty="0"/>
          </a:p>
        </p:txBody>
      </p:sp>
      <p:sp>
        <p:nvSpPr>
          <p:cNvPr id="3" name="Заголовок 2"/>
          <p:cNvSpPr>
            <a:spLocks noGrp="1"/>
          </p:cNvSpPr>
          <p:nvPr>
            <p:ph type="title"/>
          </p:nvPr>
        </p:nvSpPr>
        <p:spPr>
          <a:xfrm>
            <a:off x="457200" y="152400"/>
            <a:ext cx="8229600" cy="762000"/>
          </a:xfrm>
        </p:spPr>
        <p:txBody>
          <a:bodyPr>
            <a:normAutofit fontScale="90000"/>
          </a:bodyPr>
          <a:lstStyle/>
          <a:p>
            <a:pPr algn="ctr"/>
            <a:r>
              <a:rPr lang="ru-RU" sz="6000" b="1" dirty="0" smtClean="0">
                <a:solidFill>
                  <a:srgbClr val="FF0000"/>
                </a:solidFill>
                <a:effectLst>
                  <a:outerShdw blurRad="38100" dist="38100" dir="2700000" algn="tl">
                    <a:srgbClr val="000000">
                      <a:alpha val="43137"/>
                    </a:srgbClr>
                  </a:outerShdw>
                </a:effectLst>
              </a:rPr>
              <a:t>Время кровотечения </a:t>
            </a:r>
            <a:endParaRPr lang="ru-RU" sz="6000" b="1" dirty="0">
              <a:solidFill>
                <a:srgbClr val="FF0000"/>
              </a:solidFill>
              <a:effectLst>
                <a:outerShdw blurRad="38100" dist="38100" dir="2700000" algn="tl">
                  <a:srgbClr val="000000">
                    <a:alpha val="43137"/>
                  </a:srgbClr>
                </a:outerShdw>
              </a:effectLst>
            </a:endParaRPr>
          </a:p>
        </p:txBody>
      </p:sp>
    </p:spTree>
  </p:cSld>
  <p:clrMapOvr>
    <a:masterClrMapping/>
  </p:clrMapOvr>
  <p:transition>
    <p:wheel spokes="8"/>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0" y="609600"/>
            <a:ext cx="9144000" cy="62484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2500" lnSpcReduction="10000"/>
          </a:bodyPr>
          <a:lstStyle/>
          <a:p>
            <a:r>
              <a:rPr lang="ru-RU" b="1" i="1" u="sng" dirty="0" smtClean="0">
                <a:solidFill>
                  <a:srgbClr val="00FF00"/>
                </a:solidFill>
                <a:effectLst>
                  <a:outerShdw blurRad="38100" dist="38100" dir="2700000" algn="tl">
                    <a:srgbClr val="000000">
                      <a:alpha val="43137"/>
                    </a:srgbClr>
                  </a:outerShdw>
                </a:effectLst>
              </a:rPr>
              <a:t>Повышено: </a:t>
            </a:r>
          </a:p>
          <a:p>
            <a:r>
              <a:rPr lang="ru-RU" b="1" dirty="0" smtClean="0">
                <a:solidFill>
                  <a:srgbClr val="002060"/>
                </a:solidFill>
                <a:effectLst>
                  <a:outerShdw blurRad="38100" dist="38100" dir="2700000" algn="tl">
                    <a:srgbClr val="000000">
                      <a:alpha val="43137"/>
                    </a:srgbClr>
                  </a:outerShdw>
                </a:effectLst>
              </a:rPr>
              <a:t>Тромбоцитопении</a:t>
            </a:r>
            <a:r>
              <a:rPr lang="ru-RU" b="1" dirty="0" smtClean="0">
                <a:solidFill>
                  <a:srgbClr val="FFFF00"/>
                </a:solidFill>
                <a:effectLst>
                  <a:outerShdw blurRad="38100" dist="38100" dir="2700000" algn="tl">
                    <a:srgbClr val="000000">
                      <a:alpha val="43137"/>
                    </a:srgbClr>
                  </a:outerShdw>
                </a:effectLst>
              </a:rPr>
              <a:t> (наследственные, иммунные, аллергические, инфекционно-токсические, при заболеваниях крови, циррозе печени, инфекционных заболеваниях)</a:t>
            </a:r>
          </a:p>
          <a:p>
            <a:r>
              <a:rPr lang="ru-RU" b="1" dirty="0" smtClean="0">
                <a:solidFill>
                  <a:srgbClr val="002060"/>
                </a:solidFill>
                <a:effectLst>
                  <a:outerShdw blurRad="38100" dist="38100" dir="2700000" algn="tl">
                    <a:srgbClr val="000000">
                      <a:alpha val="43137"/>
                    </a:srgbClr>
                  </a:outerShdw>
                </a:effectLst>
              </a:rPr>
              <a:t>Тромбогеморрагические синдромы(кровотечения </a:t>
            </a:r>
            <a:r>
              <a:rPr lang="ru-RU" b="1" dirty="0" smtClean="0">
                <a:solidFill>
                  <a:srgbClr val="FFFF00"/>
                </a:solidFill>
                <a:effectLst>
                  <a:outerShdw blurRad="38100" dist="38100" dir="2700000" algn="tl">
                    <a:srgbClr val="000000">
                      <a:alpha val="43137"/>
                    </a:srgbClr>
                  </a:outerShdw>
                </a:effectLst>
              </a:rPr>
              <a:t>с гипофибриногенемией, ДВС-синдром)</a:t>
            </a:r>
          </a:p>
          <a:p>
            <a:r>
              <a:rPr lang="ru-RU" b="1" dirty="0" smtClean="0">
                <a:solidFill>
                  <a:srgbClr val="002060"/>
                </a:solidFill>
                <a:effectLst>
                  <a:outerShdw blurRad="38100" dist="38100" dir="2700000" algn="tl">
                    <a:srgbClr val="000000">
                      <a:alpha val="43137"/>
                    </a:srgbClr>
                  </a:outerShdw>
                </a:effectLst>
              </a:rPr>
              <a:t>Дефицит фактора </a:t>
            </a:r>
            <a:r>
              <a:rPr lang="en-US" b="1" dirty="0" smtClean="0">
                <a:solidFill>
                  <a:srgbClr val="002060"/>
                </a:solidFill>
                <a:effectLst>
                  <a:outerShdw blurRad="38100" dist="38100" dir="2700000" algn="tl">
                    <a:srgbClr val="000000">
                      <a:alpha val="43137"/>
                    </a:srgbClr>
                  </a:outerShdw>
                </a:effectLst>
              </a:rPr>
              <a:t>VII</a:t>
            </a:r>
            <a:endParaRPr lang="ru-RU" b="1" dirty="0" smtClean="0">
              <a:solidFill>
                <a:srgbClr val="002060"/>
              </a:solidFill>
              <a:effectLst>
                <a:outerShdw blurRad="38100" dist="38100" dir="2700000" algn="tl">
                  <a:srgbClr val="000000">
                    <a:alpha val="43137"/>
                  </a:srgbClr>
                </a:outerShdw>
              </a:effectLst>
            </a:endParaRPr>
          </a:p>
          <a:p>
            <a:r>
              <a:rPr lang="ru-RU" b="1" dirty="0" smtClean="0">
                <a:solidFill>
                  <a:srgbClr val="FFFF00"/>
                </a:solidFill>
                <a:effectLst>
                  <a:outerShdw blurRad="38100" dist="38100" dir="2700000" algn="tl">
                    <a:srgbClr val="000000">
                      <a:alpha val="43137"/>
                    </a:srgbClr>
                  </a:outerShdw>
                </a:effectLst>
              </a:rPr>
              <a:t>Результат действия </a:t>
            </a:r>
            <a:r>
              <a:rPr lang="ru-RU" b="1" dirty="0" smtClean="0">
                <a:solidFill>
                  <a:srgbClr val="FFC000"/>
                </a:solidFill>
                <a:effectLst>
                  <a:outerShdw blurRad="38100" dist="38100" dir="2700000" algn="tl">
                    <a:srgbClr val="000000">
                      <a:alpha val="43137"/>
                    </a:srgbClr>
                  </a:outerShdw>
                </a:effectLst>
              </a:rPr>
              <a:t>гепарина, салицилатов, дезагрегантов </a:t>
            </a:r>
          </a:p>
          <a:p>
            <a:r>
              <a:rPr lang="ru-RU" b="1" dirty="0" smtClean="0">
                <a:solidFill>
                  <a:srgbClr val="FFFF00"/>
                </a:solidFill>
                <a:effectLst>
                  <a:outerShdw blurRad="38100" dist="38100" dir="2700000" algn="tl">
                    <a:srgbClr val="000000">
                      <a:alpha val="43137"/>
                    </a:srgbClr>
                  </a:outerShdw>
                </a:effectLst>
              </a:rPr>
              <a:t> </a:t>
            </a:r>
            <a:r>
              <a:rPr lang="ru-RU" b="1" dirty="0" smtClean="0">
                <a:solidFill>
                  <a:srgbClr val="002060"/>
                </a:solidFill>
                <a:effectLst>
                  <a:outerShdw blurRad="38100" dist="38100" dir="2700000" algn="tl">
                    <a:srgbClr val="000000">
                      <a:alpha val="43137"/>
                    </a:srgbClr>
                  </a:outerShdw>
                </a:effectLst>
              </a:rPr>
              <a:t>изменения сосудистой стенки </a:t>
            </a:r>
            <a:r>
              <a:rPr lang="ru-RU" b="1" dirty="0" smtClean="0">
                <a:solidFill>
                  <a:srgbClr val="FFFF00"/>
                </a:solidFill>
                <a:effectLst>
                  <a:outerShdw blurRad="38100" dist="38100" dir="2700000" algn="tl">
                    <a:srgbClr val="000000">
                      <a:alpha val="43137"/>
                    </a:srgbClr>
                  </a:outerShdw>
                </a:effectLst>
              </a:rPr>
              <a:t>(С-гиповитаминоз, микроангиопатии)</a:t>
            </a:r>
          </a:p>
          <a:p>
            <a:r>
              <a:rPr lang="ru-RU" b="1" i="1" u="sng" dirty="0" smtClean="0">
                <a:solidFill>
                  <a:srgbClr val="00FF00"/>
                </a:solidFill>
                <a:effectLst>
                  <a:outerShdw blurRad="38100" dist="38100" dir="2700000" algn="tl">
                    <a:srgbClr val="000000">
                      <a:alpha val="43137"/>
                    </a:srgbClr>
                  </a:outerShdw>
                </a:effectLst>
              </a:rPr>
              <a:t>Понижено : </a:t>
            </a:r>
          </a:p>
          <a:p>
            <a:r>
              <a:rPr lang="ru-RU" b="1" dirty="0" smtClean="0">
                <a:solidFill>
                  <a:srgbClr val="FFFF00"/>
                </a:solidFill>
                <a:effectLst>
                  <a:outerShdw blurRad="38100" dist="38100" dir="2700000" algn="tl">
                    <a:srgbClr val="000000">
                      <a:alpha val="43137"/>
                    </a:srgbClr>
                  </a:outerShdw>
                </a:effectLst>
              </a:rPr>
              <a:t>Обычно вследствие технической ошибки </a:t>
            </a:r>
          </a:p>
          <a:p>
            <a:r>
              <a:rPr lang="ru-RU" b="1" dirty="0" smtClean="0">
                <a:solidFill>
                  <a:srgbClr val="FFFF00"/>
                </a:solidFill>
                <a:effectLst>
                  <a:outerShdw blurRad="38100" dist="38100" dir="2700000" algn="tl">
                    <a:srgbClr val="000000">
                      <a:alpha val="43137"/>
                    </a:srgbClr>
                  </a:outerShdw>
                </a:effectLst>
              </a:rPr>
              <a:t>Повышенная  спастическая способность периферических капилляров   </a:t>
            </a:r>
            <a:endParaRPr lang="ru-RU" b="1" dirty="0">
              <a:solidFill>
                <a:srgbClr val="FFFF00"/>
              </a:solidFill>
              <a:effectLst>
                <a:outerShdw blurRad="38100" dist="38100" dir="2700000" algn="tl">
                  <a:srgbClr val="000000">
                    <a:alpha val="43137"/>
                  </a:srgbClr>
                </a:outerShdw>
              </a:effectLst>
            </a:endParaRPr>
          </a:p>
        </p:txBody>
      </p:sp>
      <p:sp>
        <p:nvSpPr>
          <p:cNvPr id="3" name="Заголовок 2"/>
          <p:cNvSpPr>
            <a:spLocks noGrp="1"/>
          </p:cNvSpPr>
          <p:nvPr>
            <p:ph type="title"/>
          </p:nvPr>
        </p:nvSpPr>
        <p:spPr>
          <a:xfrm>
            <a:off x="457200" y="0"/>
            <a:ext cx="8229600" cy="762000"/>
          </a:xfrm>
        </p:spPr>
        <p:txBody>
          <a:bodyPr>
            <a:noAutofit/>
          </a:bodyPr>
          <a:lstStyle/>
          <a:p>
            <a:pPr algn="ctr"/>
            <a:r>
              <a:rPr lang="ru-RU" sz="5400" b="1" dirty="0" smtClean="0">
                <a:solidFill>
                  <a:srgbClr val="FF0000"/>
                </a:solidFill>
                <a:effectLst>
                  <a:outerShdw blurRad="38100" dist="38100" dir="2700000" algn="tl">
                    <a:srgbClr val="000000">
                      <a:alpha val="43137"/>
                    </a:srgbClr>
                  </a:outerShdw>
                </a:effectLst>
              </a:rPr>
              <a:t>Время кровотечения</a:t>
            </a:r>
            <a:endParaRPr lang="ru-RU" sz="4800" b="1" dirty="0">
              <a:effectLst>
                <a:outerShdw blurRad="38100" dist="38100" dir="2700000" algn="tl">
                  <a:srgbClr val="000000">
                    <a:alpha val="43137"/>
                  </a:srgbClr>
                </a:outerShdw>
              </a:effectLst>
            </a:endParaRPr>
          </a:p>
        </p:txBody>
      </p:sp>
    </p:spTree>
  </p:cSld>
  <p:clrMapOvr>
    <a:masterClrMapping/>
  </p:clrMapOvr>
  <p:transition>
    <p:wheel spokes="8"/>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pPr>
              <a:buNone/>
            </a:pPr>
            <a:r>
              <a:rPr lang="ru-RU" dirty="0" smtClean="0"/>
              <a:t>.</a:t>
            </a:r>
            <a:endParaRPr lang="ru-RU" dirty="0"/>
          </a:p>
        </p:txBody>
      </p:sp>
      <p:sp>
        <p:nvSpPr>
          <p:cNvPr id="3" name="Заголовок 2"/>
          <p:cNvSpPr>
            <a:spLocks noGrp="1"/>
          </p:cNvSpPr>
          <p:nvPr>
            <p:ph type="title"/>
          </p:nvPr>
        </p:nvSpPr>
        <p:spPr/>
        <p:txBody>
          <a:bodyPr/>
          <a:lstStyle/>
          <a:p>
            <a:r>
              <a:rPr lang="ru-RU" dirty="0" smtClean="0"/>
              <a:t>.</a:t>
            </a:r>
            <a:endParaRPr lang="ru-RU" dirty="0"/>
          </a:p>
        </p:txBody>
      </p:sp>
      <p:pic>
        <p:nvPicPr>
          <p:cNvPr id="3074" name="Picture 2"/>
          <p:cNvPicPr>
            <a:picLocks noChangeAspect="1" noChangeArrowheads="1"/>
          </p:cNvPicPr>
          <p:nvPr/>
        </p:nvPicPr>
        <p:blipFill>
          <a:blip r:embed="rId2" cstate="print"/>
          <a:srcRect/>
          <a:stretch>
            <a:fillRect/>
          </a:stretch>
        </p:blipFill>
        <p:spPr bwMode="auto">
          <a:xfrm>
            <a:off x="0" y="80963"/>
            <a:ext cx="9144001" cy="6696075"/>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Фигура, имеющая форму буквы L 4"/>
          <p:cNvSpPr/>
          <p:nvPr/>
        </p:nvSpPr>
        <p:spPr>
          <a:xfrm rot="17758761">
            <a:off x="7597309" y="2614500"/>
            <a:ext cx="1543524" cy="914400"/>
          </a:xfrm>
          <a:prstGeom prst="corner">
            <a:avLst>
              <a:gd name="adj1" fmla="val 50000"/>
              <a:gd name="adj2" fmla="val 3774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p:transition>
    <p:wheel spokes="8"/>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0" y="0"/>
            <a:ext cx="9144000" cy="6858000"/>
          </a:xfrm>
        </p:spPr>
        <p:txBody>
          <a:bodyPr/>
          <a:lstStyle/>
          <a:p>
            <a:r>
              <a:rPr lang="ru-RU" dirty="0" smtClean="0"/>
              <a:t>.</a:t>
            </a:r>
            <a:endParaRPr lang="ru-RU" dirty="0"/>
          </a:p>
        </p:txBody>
      </p:sp>
      <p:sp>
        <p:nvSpPr>
          <p:cNvPr id="3" name="Заголовок 2"/>
          <p:cNvSpPr>
            <a:spLocks noGrp="1"/>
          </p:cNvSpPr>
          <p:nvPr>
            <p:ph type="title"/>
          </p:nvPr>
        </p:nvSpPr>
        <p:spPr>
          <a:xfrm>
            <a:off x="0" y="1"/>
            <a:ext cx="304800" cy="45719"/>
          </a:xfrm>
        </p:spPr>
        <p:txBody>
          <a:bodyPr>
            <a:noAutofit/>
          </a:bodyPr>
          <a:lstStyle/>
          <a:p>
            <a:pPr algn="ctr"/>
            <a:r>
              <a:rPr lang="ru-RU" sz="3600" dirty="0" smtClean="0">
                <a:solidFill>
                  <a:srgbClr val="FFFF00"/>
                </a:solidFill>
              </a:rPr>
              <a:t>.</a:t>
            </a:r>
            <a:endParaRPr lang="ru-RU" sz="3600" dirty="0">
              <a:solidFill>
                <a:srgbClr val="FFFF00"/>
              </a:solidFill>
            </a:endParaRPr>
          </a:p>
        </p:txBody>
      </p:sp>
      <p:sp>
        <p:nvSpPr>
          <p:cNvPr id="6" name="Цилиндр 5"/>
          <p:cNvSpPr/>
          <p:nvPr/>
        </p:nvSpPr>
        <p:spPr>
          <a:xfrm>
            <a:off x="0" y="2743200"/>
            <a:ext cx="2209800" cy="3124200"/>
          </a:xfrm>
          <a:prstGeom prst="ca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t>Сосудистая стенка</a:t>
            </a:r>
            <a:endParaRPr lang="ru-RU" sz="2800" dirty="0"/>
          </a:p>
        </p:txBody>
      </p:sp>
      <p:sp>
        <p:nvSpPr>
          <p:cNvPr id="7" name="Цилиндр 6"/>
          <p:cNvSpPr/>
          <p:nvPr/>
        </p:nvSpPr>
        <p:spPr>
          <a:xfrm>
            <a:off x="2362200" y="2743200"/>
            <a:ext cx="2133600" cy="3124200"/>
          </a:xfrm>
          <a:prstGeom prst="ca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dirty="0" smtClean="0"/>
              <a:t>Тромбоциты</a:t>
            </a:r>
            <a:r>
              <a:rPr lang="ru-RU" sz="2800" dirty="0" smtClean="0"/>
              <a:t> и клеточные элементы крови</a:t>
            </a:r>
            <a:endParaRPr lang="ru-RU" sz="2800" dirty="0"/>
          </a:p>
        </p:txBody>
      </p:sp>
      <p:sp>
        <p:nvSpPr>
          <p:cNvPr id="8" name="Цилиндр 7"/>
          <p:cNvSpPr/>
          <p:nvPr/>
        </p:nvSpPr>
        <p:spPr>
          <a:xfrm>
            <a:off x="4648200" y="2743200"/>
            <a:ext cx="2133600" cy="3124200"/>
          </a:xfrm>
          <a:prstGeom prst="ca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600" dirty="0" smtClean="0"/>
          </a:p>
          <a:p>
            <a:pPr algn="ctr"/>
            <a:r>
              <a:rPr lang="ru-RU" sz="2600" dirty="0" smtClean="0"/>
              <a:t>Плазменные компоненты</a:t>
            </a:r>
          </a:p>
          <a:p>
            <a:pPr algn="ctr"/>
            <a:r>
              <a:rPr lang="ru-RU" sz="2600" dirty="0" smtClean="0"/>
              <a:t>Белки</a:t>
            </a:r>
          </a:p>
          <a:p>
            <a:pPr algn="ctr"/>
            <a:r>
              <a:rPr lang="ru-RU" sz="2600" dirty="0" smtClean="0"/>
              <a:t>Пептиды</a:t>
            </a:r>
          </a:p>
          <a:p>
            <a:pPr algn="ctr"/>
            <a:r>
              <a:rPr lang="ru-RU" sz="2600" dirty="0" smtClean="0"/>
              <a:t>Цитокины</a:t>
            </a:r>
          </a:p>
          <a:p>
            <a:pPr algn="ctr"/>
            <a:r>
              <a:rPr lang="ru-RU" sz="2600" dirty="0" smtClean="0"/>
              <a:t>Гормоны</a:t>
            </a:r>
          </a:p>
          <a:p>
            <a:pPr algn="ctr"/>
            <a:endParaRPr lang="ru-RU" dirty="0"/>
          </a:p>
        </p:txBody>
      </p:sp>
      <p:sp>
        <p:nvSpPr>
          <p:cNvPr id="9" name="Цилиндр 8"/>
          <p:cNvSpPr/>
          <p:nvPr/>
        </p:nvSpPr>
        <p:spPr>
          <a:xfrm>
            <a:off x="6934200" y="2667000"/>
            <a:ext cx="2209800" cy="3200400"/>
          </a:xfrm>
          <a:prstGeom prst="can">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smtClean="0"/>
              <a:t>Костный мозг</a:t>
            </a:r>
          </a:p>
          <a:p>
            <a:pPr algn="ctr"/>
            <a:r>
              <a:rPr lang="ru-RU" sz="3200" dirty="0" smtClean="0"/>
              <a:t>Печень</a:t>
            </a:r>
          </a:p>
          <a:p>
            <a:pPr algn="ctr"/>
            <a:r>
              <a:rPr lang="ru-RU" sz="3200" dirty="0" smtClean="0"/>
              <a:t>Селезенка</a:t>
            </a:r>
          </a:p>
          <a:p>
            <a:pPr algn="ctr"/>
            <a:endParaRPr lang="ru-RU" dirty="0"/>
          </a:p>
        </p:txBody>
      </p:sp>
      <p:sp>
        <p:nvSpPr>
          <p:cNvPr id="10" name="Прямоугольник с двумя скругленными противолежащими углами 9"/>
          <p:cNvSpPr/>
          <p:nvPr/>
        </p:nvSpPr>
        <p:spPr>
          <a:xfrm>
            <a:off x="0" y="0"/>
            <a:ext cx="9144000" cy="1295400"/>
          </a:xfrm>
          <a:prstGeom prst="round2DiagRect">
            <a:avLst/>
          </a:prstGeom>
          <a:solidFill>
            <a:srgbClr val="00B0F0"/>
          </a:solidFill>
          <a:ln>
            <a:noFill/>
          </a:ln>
          <a:effectLst>
            <a:innerShdw blurRad="114300">
              <a:prstClr val="black"/>
            </a:inn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smtClean="0">
                <a:solidFill>
                  <a:srgbClr val="FFFF00"/>
                </a:solidFill>
                <a:effectLst>
                  <a:outerShdw blurRad="38100" dist="38100" dir="2700000" algn="tl">
                    <a:srgbClr val="000000">
                      <a:alpha val="43137"/>
                    </a:srgbClr>
                  </a:outerShdw>
                </a:effectLst>
              </a:rPr>
              <a:t>Морфологические компоненты системы гемостаза</a:t>
            </a:r>
            <a:endParaRPr lang="ru-RU" sz="3600" b="1" dirty="0">
              <a:solidFill>
                <a:srgbClr val="FFFF00"/>
              </a:solidFill>
              <a:effectLst>
                <a:outerShdw blurRad="38100" dist="38100" dir="2700000" algn="tl">
                  <a:srgbClr val="000000">
                    <a:alpha val="43137"/>
                  </a:srgbClr>
                </a:outerShdw>
              </a:effectLst>
            </a:endParaRPr>
          </a:p>
        </p:txBody>
      </p:sp>
      <p:sp>
        <p:nvSpPr>
          <p:cNvPr id="15" name="Стрелка вниз 14"/>
          <p:cNvSpPr/>
          <p:nvPr/>
        </p:nvSpPr>
        <p:spPr>
          <a:xfrm>
            <a:off x="533400" y="1600200"/>
            <a:ext cx="1066800" cy="978408"/>
          </a:xfrm>
          <a:prstGeom prst="downArrow">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Стрелка вниз 15"/>
          <p:cNvSpPr/>
          <p:nvPr/>
        </p:nvSpPr>
        <p:spPr>
          <a:xfrm>
            <a:off x="2895600" y="1676400"/>
            <a:ext cx="1066800" cy="978408"/>
          </a:xfrm>
          <a:prstGeom prst="downArrow">
            <a:avLst/>
          </a:prstGeom>
          <a:solidFill>
            <a:srgbClr val="00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Стрелка вниз 16"/>
          <p:cNvSpPr/>
          <p:nvPr/>
        </p:nvSpPr>
        <p:spPr>
          <a:xfrm>
            <a:off x="5257800" y="1676400"/>
            <a:ext cx="1066800" cy="978408"/>
          </a:xfrm>
          <a:prstGeom prst="downArrow">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Стрелка вниз 17"/>
          <p:cNvSpPr/>
          <p:nvPr/>
        </p:nvSpPr>
        <p:spPr>
          <a:xfrm>
            <a:off x="7620000" y="1600200"/>
            <a:ext cx="1066800" cy="978408"/>
          </a:xfrm>
          <a:prstGeom prst="downArrow">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p:transition>
    <p:wheel spokes="8"/>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04800" y="762000"/>
            <a:ext cx="8458200" cy="5791200"/>
          </a:xfrm>
        </p:spPr>
        <p:txBody>
          <a:bodyPr>
            <a:noAutofit/>
          </a:bodyPr>
          <a:lstStyle/>
          <a:p>
            <a:pPr>
              <a:buNone/>
            </a:pPr>
            <a:r>
              <a:rPr lang="ru-RU" sz="3400" b="1" dirty="0" smtClean="0">
                <a:solidFill>
                  <a:schemeClr val="tx2">
                    <a:lumMod val="75000"/>
                  </a:schemeClr>
                </a:solidFill>
                <a:effectLst>
                  <a:outerShdw blurRad="38100" dist="38100" dir="2700000" algn="tl">
                    <a:srgbClr val="000000">
                      <a:alpha val="43137"/>
                    </a:srgbClr>
                  </a:outerShdw>
                </a:effectLst>
              </a:rPr>
              <a:t>Количество:</a:t>
            </a:r>
          </a:p>
          <a:p>
            <a:pPr>
              <a:buNone/>
            </a:pPr>
            <a:r>
              <a:rPr lang="ru-RU" sz="3400" b="1" dirty="0" smtClean="0">
                <a:solidFill>
                  <a:schemeClr val="tx2">
                    <a:lumMod val="75000"/>
                  </a:schemeClr>
                </a:solidFill>
                <a:effectLst>
                  <a:outerShdw blurRad="38100" dist="38100" dir="2700000" algn="tl">
                    <a:srgbClr val="000000">
                      <a:alpha val="43137"/>
                    </a:srgbClr>
                  </a:outerShdw>
                </a:effectLst>
              </a:rPr>
              <a:t>тромбоцитов,х10</a:t>
            </a:r>
            <a:r>
              <a:rPr lang="ru-RU" sz="3400" b="1" baseline="30000" dirty="0" smtClean="0">
                <a:solidFill>
                  <a:schemeClr val="tx2">
                    <a:lumMod val="75000"/>
                  </a:schemeClr>
                </a:solidFill>
                <a:effectLst>
                  <a:outerShdw blurRad="38100" dist="38100" dir="2700000" algn="tl">
                    <a:srgbClr val="000000">
                      <a:alpha val="43137"/>
                    </a:srgbClr>
                  </a:outerShdw>
                </a:effectLst>
              </a:rPr>
              <a:t>9</a:t>
            </a:r>
            <a:r>
              <a:rPr lang="ru-RU" sz="3400" b="1" dirty="0" smtClean="0">
                <a:solidFill>
                  <a:schemeClr val="tx2">
                    <a:lumMod val="75000"/>
                  </a:schemeClr>
                </a:solidFill>
                <a:effectLst>
                  <a:outerShdw blurRad="38100" dist="38100" dir="2700000" algn="tl">
                    <a:srgbClr val="000000">
                      <a:alpha val="43137"/>
                    </a:srgbClr>
                  </a:outerShdw>
                </a:effectLst>
              </a:rPr>
              <a:t>/л------------ 180-320 </a:t>
            </a:r>
          </a:p>
          <a:p>
            <a:pPr>
              <a:buNone/>
            </a:pPr>
            <a:r>
              <a:rPr lang="ru-RU" sz="3400" b="1" dirty="0" smtClean="0">
                <a:solidFill>
                  <a:schemeClr val="tx2">
                    <a:lumMod val="75000"/>
                  </a:schemeClr>
                </a:solidFill>
                <a:effectLst>
                  <a:outerShdw blurRad="38100" dist="38100" dir="2700000" algn="tl">
                    <a:srgbClr val="000000">
                      <a:alpha val="43137"/>
                    </a:srgbClr>
                  </a:outerShdw>
                </a:effectLst>
              </a:rPr>
              <a:t>Микропластинок, % ------------  2-15</a:t>
            </a:r>
          </a:p>
          <a:p>
            <a:pPr>
              <a:buNone/>
            </a:pPr>
            <a:r>
              <a:rPr lang="ru-RU" sz="3400" b="1" dirty="0" smtClean="0">
                <a:solidFill>
                  <a:schemeClr val="tx2">
                    <a:lumMod val="75000"/>
                  </a:schemeClr>
                </a:solidFill>
                <a:effectLst>
                  <a:outerShdw blurRad="38100" dist="38100" dir="2700000" algn="tl">
                    <a:srgbClr val="000000">
                      <a:alpha val="43137"/>
                    </a:srgbClr>
                  </a:outerShdw>
                </a:effectLst>
              </a:rPr>
              <a:t>Нормотромбоцитов , % -------- 84-92 </a:t>
            </a:r>
          </a:p>
          <a:p>
            <a:pPr>
              <a:buNone/>
            </a:pPr>
            <a:r>
              <a:rPr lang="ru-RU" sz="3400" b="1" dirty="0" smtClean="0">
                <a:solidFill>
                  <a:schemeClr val="tx2">
                    <a:lumMod val="75000"/>
                  </a:schemeClr>
                </a:solidFill>
                <a:effectLst>
                  <a:outerShdw blurRad="38100" dist="38100" dir="2700000" algn="tl">
                    <a:srgbClr val="000000">
                      <a:alpha val="43137"/>
                    </a:srgbClr>
                  </a:outerShdw>
                </a:effectLst>
              </a:rPr>
              <a:t>Макропластинок, % ----------------0-1 </a:t>
            </a:r>
          </a:p>
          <a:p>
            <a:pPr>
              <a:buNone/>
            </a:pPr>
            <a:r>
              <a:rPr lang="ru-RU" sz="3400" b="1" dirty="0" smtClean="0">
                <a:solidFill>
                  <a:schemeClr val="tx2">
                    <a:lumMod val="75000"/>
                  </a:schemeClr>
                </a:solidFill>
                <a:effectLst>
                  <a:outerShdw blurRad="38100" dist="38100" dir="2700000" algn="tl">
                    <a:srgbClr val="000000">
                      <a:alpha val="43137"/>
                    </a:srgbClr>
                  </a:outerShdw>
                </a:effectLst>
              </a:rPr>
              <a:t>Адгезивность тромбоцитов, % -----25-55 </a:t>
            </a:r>
          </a:p>
          <a:p>
            <a:pPr>
              <a:buNone/>
            </a:pPr>
            <a:r>
              <a:rPr lang="ru-RU" sz="3400" b="1" dirty="0" smtClean="0">
                <a:solidFill>
                  <a:schemeClr val="tx2">
                    <a:lumMod val="75000"/>
                  </a:schemeClr>
                </a:solidFill>
                <a:effectLst>
                  <a:outerShdw blurRad="38100" dist="38100" dir="2700000" algn="tl">
                    <a:srgbClr val="000000">
                      <a:alpha val="43137"/>
                    </a:srgbClr>
                  </a:outerShdw>
                </a:effectLst>
              </a:rPr>
              <a:t>Агрегация тромбоцитов, % -------55-145  </a:t>
            </a:r>
          </a:p>
          <a:p>
            <a:pPr>
              <a:buNone/>
            </a:pPr>
            <a:r>
              <a:rPr lang="ru-RU" sz="3400" b="1" dirty="0" smtClean="0">
                <a:solidFill>
                  <a:schemeClr val="tx2">
                    <a:lumMod val="75000"/>
                  </a:schemeClr>
                </a:solidFill>
                <a:effectLst>
                  <a:outerShdw blurRad="38100" dist="38100" dir="2700000" algn="tl">
                    <a:srgbClr val="000000">
                      <a:alpha val="43137"/>
                    </a:srgbClr>
                  </a:outerShdw>
                </a:effectLst>
              </a:rPr>
              <a:t>Фактор 3 тромбоцитов, % -------- 40-98 </a:t>
            </a:r>
          </a:p>
          <a:p>
            <a:pPr>
              <a:buNone/>
            </a:pPr>
            <a:r>
              <a:rPr lang="ru-RU" sz="3400" b="1" dirty="0" smtClean="0">
                <a:solidFill>
                  <a:schemeClr val="tx2">
                    <a:lumMod val="75000"/>
                  </a:schemeClr>
                </a:solidFill>
                <a:effectLst>
                  <a:outerShdw blurRad="38100" dist="38100" dir="2700000" algn="tl">
                    <a:srgbClr val="000000">
                      <a:alpha val="43137"/>
                    </a:srgbClr>
                  </a:outerShdw>
                </a:effectLst>
              </a:rPr>
              <a:t>Фактор 4 тромбоцитов, % -------- 40-85</a:t>
            </a:r>
            <a:endParaRPr lang="ru-RU" sz="3400" b="1" dirty="0">
              <a:solidFill>
                <a:schemeClr val="tx2">
                  <a:lumMod val="75000"/>
                </a:schemeClr>
              </a:solidFill>
              <a:effectLst>
                <a:outerShdw blurRad="38100" dist="38100" dir="2700000" algn="tl">
                  <a:srgbClr val="000000">
                    <a:alpha val="43137"/>
                  </a:srgbClr>
                </a:outerShdw>
              </a:effectLst>
            </a:endParaRPr>
          </a:p>
        </p:txBody>
      </p:sp>
      <p:sp>
        <p:nvSpPr>
          <p:cNvPr id="3" name="Заголовок 2"/>
          <p:cNvSpPr>
            <a:spLocks noGrp="1"/>
          </p:cNvSpPr>
          <p:nvPr>
            <p:ph type="title"/>
          </p:nvPr>
        </p:nvSpPr>
        <p:spPr>
          <a:xfrm>
            <a:off x="457200" y="152400"/>
            <a:ext cx="8229600" cy="609600"/>
          </a:xfrm>
        </p:spPr>
        <p:txBody>
          <a:bodyPr>
            <a:noAutofit/>
          </a:bodyPr>
          <a:lstStyle/>
          <a:p>
            <a:pPr algn="ctr"/>
            <a:r>
              <a:rPr lang="ru-RU" sz="4000" b="1" dirty="0" smtClean="0">
                <a:solidFill>
                  <a:srgbClr val="FF0000"/>
                </a:solidFill>
                <a:effectLst>
                  <a:outerShdw blurRad="38100" dist="38100" dir="2700000" algn="tl">
                    <a:srgbClr val="000000">
                      <a:alpha val="43137"/>
                    </a:srgbClr>
                  </a:outerShdw>
                </a:effectLst>
              </a:rPr>
              <a:t>Тромбоцитарный компонент</a:t>
            </a:r>
            <a:endParaRPr lang="ru-RU" sz="4000" b="1" dirty="0">
              <a:solidFill>
                <a:srgbClr val="FF0000"/>
              </a:solidFill>
              <a:effectLst>
                <a:outerShdw blurRad="38100" dist="38100" dir="2700000" algn="tl">
                  <a:srgbClr val="000000">
                    <a:alpha val="43137"/>
                  </a:srgbClr>
                </a:outerShdw>
              </a:effectLst>
            </a:endParaRPr>
          </a:p>
        </p:txBody>
      </p:sp>
    </p:spTree>
  </p:cSld>
  <p:clrMapOvr>
    <a:masterClrMapping/>
  </p:clrMapOvr>
  <p:transition>
    <p:wheel spokes="8"/>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r>
              <a:rPr lang="ru-RU" dirty="0" smtClean="0"/>
              <a:t>.</a:t>
            </a:r>
            <a:endParaRPr lang="ru-RU" dirty="0"/>
          </a:p>
        </p:txBody>
      </p:sp>
      <p:sp>
        <p:nvSpPr>
          <p:cNvPr id="3" name="Заголовок 2"/>
          <p:cNvSpPr>
            <a:spLocks noGrp="1"/>
          </p:cNvSpPr>
          <p:nvPr>
            <p:ph type="title"/>
          </p:nvPr>
        </p:nvSpPr>
        <p:spPr>
          <a:xfrm>
            <a:off x="381000" y="152400"/>
            <a:ext cx="8458200" cy="91440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fontScale="90000"/>
          </a:bodyPr>
          <a:lstStyle/>
          <a:p>
            <a:pPr algn="ctr"/>
            <a:r>
              <a:rPr lang="ru-RU" sz="5400" b="1" dirty="0" smtClean="0">
                <a:solidFill>
                  <a:schemeClr val="tx2">
                    <a:lumMod val="75000"/>
                  </a:schemeClr>
                </a:solidFill>
                <a:effectLst>
                  <a:outerShdw blurRad="38100" dist="38100" dir="2700000" algn="tl">
                    <a:srgbClr val="000000">
                      <a:alpha val="43137"/>
                    </a:srgbClr>
                  </a:outerShdw>
                </a:effectLst>
              </a:rPr>
              <a:t>АГРЕГОМЕТР </a:t>
            </a:r>
            <a:r>
              <a:rPr sz="5400" b="1" smtClean="0">
                <a:solidFill>
                  <a:schemeClr val="tx2">
                    <a:lumMod val="75000"/>
                  </a:schemeClr>
                </a:solidFill>
                <a:effectLst>
                  <a:outerShdw blurRad="38100" dist="38100" dir="2700000" algn="tl">
                    <a:srgbClr val="000000">
                      <a:alpha val="43137"/>
                    </a:srgbClr>
                  </a:outerShdw>
                </a:effectLst>
              </a:rPr>
              <a:t>"Chrono-log"</a:t>
            </a:r>
            <a:endParaRPr lang="ru-RU" sz="5400" b="1" dirty="0">
              <a:solidFill>
                <a:schemeClr val="tx2">
                  <a:lumMod val="75000"/>
                </a:schemeClr>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3"/>
          <a:srcRect/>
          <a:stretch>
            <a:fillRect/>
          </a:stretch>
        </p:blipFill>
        <p:spPr bwMode="auto">
          <a:xfrm>
            <a:off x="381000" y="990600"/>
            <a:ext cx="8458200" cy="55626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ransition>
    <p:wheel spokes="8"/>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04800" y="1066800"/>
            <a:ext cx="8534400" cy="54102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r>
              <a:rPr lang="ru-RU" sz="3000" b="1" i="1" dirty="0" smtClean="0">
                <a:solidFill>
                  <a:srgbClr val="002060"/>
                </a:solidFill>
                <a:effectLst>
                  <a:outerShdw blurRad="38100" dist="38100" dir="2700000" algn="tl">
                    <a:srgbClr val="000000">
                      <a:alpha val="43137"/>
                    </a:srgbClr>
                  </a:outerShdw>
                </a:effectLst>
              </a:rPr>
              <a:t>Тромбоэластография</a:t>
            </a:r>
            <a:r>
              <a:rPr lang="ru-RU" sz="3000" b="1" dirty="0" smtClean="0">
                <a:solidFill>
                  <a:schemeClr val="tx2">
                    <a:lumMod val="75000"/>
                  </a:schemeClr>
                </a:solidFill>
                <a:effectLst>
                  <a:outerShdw blurRad="38100" dist="38100" dir="2700000" algn="tl">
                    <a:srgbClr val="000000">
                      <a:alpha val="43137"/>
                    </a:srgbClr>
                  </a:outerShdw>
                </a:effectLst>
              </a:rPr>
              <a:t> </a:t>
            </a:r>
            <a:r>
              <a:rPr lang="ru-RU" sz="3000" b="1" i="1" dirty="0" smtClean="0">
                <a:solidFill>
                  <a:srgbClr val="002060"/>
                </a:solidFill>
                <a:effectLst>
                  <a:outerShdw blurRad="38100" dist="38100" dir="2700000" algn="tl">
                    <a:srgbClr val="000000">
                      <a:alpha val="43137"/>
                    </a:srgbClr>
                  </a:outerShdw>
                </a:effectLst>
              </a:rPr>
              <a:t>(ТЭГ) </a:t>
            </a:r>
            <a:r>
              <a:rPr lang="ru-RU" sz="3000" b="1" dirty="0" smtClean="0">
                <a:solidFill>
                  <a:schemeClr val="tx2">
                    <a:lumMod val="75000"/>
                  </a:schemeClr>
                </a:solidFill>
                <a:effectLst>
                  <a:outerShdw blurRad="38100" dist="38100" dir="2700000" algn="tl">
                    <a:srgbClr val="000000">
                      <a:alpha val="43137"/>
                    </a:srgbClr>
                  </a:outerShdw>
                </a:effectLst>
              </a:rPr>
              <a:t>- один из первых методов комплексной оценки гемостаза. Тромбоэластография была предложена еще в 1948 г. Гартертом (</a:t>
            </a:r>
            <a:r>
              <a:rPr lang="en-US" sz="3000" b="1" dirty="0" smtClean="0">
                <a:solidFill>
                  <a:schemeClr val="tx2">
                    <a:lumMod val="75000"/>
                  </a:schemeClr>
                </a:solidFill>
                <a:effectLst>
                  <a:outerShdw blurRad="38100" dist="38100" dir="2700000" algn="tl">
                    <a:srgbClr val="000000">
                      <a:alpha val="43137"/>
                    </a:srgbClr>
                  </a:outerShdw>
                </a:effectLst>
              </a:rPr>
              <a:t>Hartert</a:t>
            </a:r>
            <a:r>
              <a:rPr lang="ru-RU" sz="3000" b="1" dirty="0" smtClean="0">
                <a:solidFill>
                  <a:schemeClr val="tx2">
                    <a:lumMod val="75000"/>
                  </a:schemeClr>
                </a:solidFill>
                <a:effectLst>
                  <a:outerShdw blurRad="38100" dist="38100" dir="2700000" algn="tl">
                    <a:srgbClr val="000000">
                      <a:alpha val="43137"/>
                    </a:srgbClr>
                  </a:outerShdw>
                </a:effectLst>
              </a:rPr>
              <a:t>) и до настоящего времени остается единственным методом, который качественно и полуколичественно позволяет охарактеризовать процесс образования сгустка, его механические характеристики, плотность, стабильность и процесс фибринолиза. </a:t>
            </a:r>
            <a:endParaRPr lang="ru-RU" sz="3000" b="1" dirty="0">
              <a:solidFill>
                <a:schemeClr val="tx2">
                  <a:lumMod val="75000"/>
                </a:schemeClr>
              </a:solidFill>
              <a:effectLst>
                <a:outerShdw blurRad="38100" dist="38100" dir="2700000" algn="tl">
                  <a:srgbClr val="000000">
                    <a:alpha val="43137"/>
                  </a:srgbClr>
                </a:outerShdw>
              </a:effectLst>
            </a:endParaRPr>
          </a:p>
        </p:txBody>
      </p:sp>
      <p:sp>
        <p:nvSpPr>
          <p:cNvPr id="3" name="Заголовок 2"/>
          <p:cNvSpPr>
            <a:spLocks noGrp="1"/>
          </p:cNvSpPr>
          <p:nvPr>
            <p:ph type="title"/>
          </p:nvPr>
        </p:nvSpPr>
        <p:spPr>
          <a:xfrm>
            <a:off x="457200" y="228600"/>
            <a:ext cx="8229600" cy="9144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r>
              <a:rPr lang="ru-RU" sz="6000" b="1" dirty="0" smtClean="0">
                <a:solidFill>
                  <a:srgbClr val="00FF00"/>
                </a:solidFill>
                <a:effectLst>
                  <a:outerShdw blurRad="38100" dist="38100" dir="2700000" algn="tl">
                    <a:srgbClr val="000000">
                      <a:alpha val="43137"/>
                    </a:srgbClr>
                  </a:outerShdw>
                </a:effectLst>
              </a:rPr>
              <a:t>Тромбоэластография</a:t>
            </a:r>
            <a:endParaRPr lang="ru-RU" sz="6000" b="1" dirty="0">
              <a:solidFill>
                <a:srgbClr val="00FF00"/>
              </a:solidFill>
              <a:effectLst>
                <a:outerShdw blurRad="38100" dist="38100" dir="2700000" algn="tl">
                  <a:srgbClr val="000000">
                    <a:alpha val="43137"/>
                  </a:srgbClr>
                </a:outerShdw>
              </a:effectLst>
            </a:endParaRPr>
          </a:p>
        </p:txBody>
      </p:sp>
    </p:spTree>
  </p:cSld>
  <p:clrMapOvr>
    <a:masterClrMapping/>
  </p:clrMapOvr>
  <p:transition>
    <p:wheel spokes="8"/>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Новый точечный рисунок.png"/>
          <p:cNvPicPr>
            <a:picLocks noGrp="1" noChangeAspect="1"/>
          </p:cNvPicPr>
          <p:nvPr>
            <p:ph idx="1"/>
          </p:nvPr>
        </p:nvPicPr>
        <p:blipFill>
          <a:blip r:embed="rId2" cstate="print"/>
          <a:stretch>
            <a:fillRect/>
          </a:stretch>
        </p:blipFill>
        <p:spPr>
          <a:xfrm>
            <a:off x="304801" y="381000"/>
            <a:ext cx="8610600" cy="617220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 name="Заголовок 2"/>
          <p:cNvSpPr>
            <a:spLocks noGrp="1"/>
          </p:cNvSpPr>
          <p:nvPr>
            <p:ph type="title"/>
          </p:nvPr>
        </p:nvSpPr>
        <p:spPr>
          <a:xfrm>
            <a:off x="457200" y="1066800"/>
            <a:ext cx="685800" cy="304800"/>
          </a:xfrm>
        </p:spPr>
        <p:txBody>
          <a:bodyPr>
            <a:normAutofit fontScale="90000"/>
          </a:bodyPr>
          <a:lstStyle/>
          <a:p>
            <a:r>
              <a:rPr lang="ru-RU" dirty="0" smtClean="0"/>
              <a:t>.</a:t>
            </a:r>
            <a:endParaRPr lang="ru-RU" dirty="0"/>
          </a:p>
        </p:txBody>
      </p:sp>
    </p:spTree>
  </p:cSld>
  <p:clrMapOvr>
    <a:masterClrMapping/>
  </p:clrMapOvr>
  <p:transition>
    <p:wheel spokes="8"/>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228600" y="1143000"/>
            <a:ext cx="8610600" cy="57150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r>
              <a:rPr lang="ru-RU" sz="3600" dirty="0" smtClean="0">
                <a:solidFill>
                  <a:schemeClr val="tx2">
                    <a:lumMod val="75000"/>
                  </a:schemeClr>
                </a:solidFill>
              </a:rPr>
              <a:t>Тесты для оценки первичного гемостаза, выполняемые экстренно в условиях проведения интенсивной терапии, — это </a:t>
            </a:r>
            <a:r>
              <a:rPr lang="ru-RU" sz="3600" dirty="0" smtClean="0">
                <a:solidFill>
                  <a:srgbClr val="00FF00"/>
                </a:solidFill>
              </a:rPr>
              <a:t>определение </a:t>
            </a:r>
            <a:r>
              <a:rPr lang="ru-RU" sz="3600" u="sng" dirty="0" smtClean="0">
                <a:solidFill>
                  <a:srgbClr val="00FF00"/>
                </a:solidFill>
              </a:rPr>
              <a:t>времени кровотечения и количества тромбоцитов</a:t>
            </a:r>
            <a:r>
              <a:rPr lang="ru-RU" sz="3600" dirty="0" smtClean="0">
                <a:solidFill>
                  <a:srgbClr val="00FF00"/>
                </a:solidFill>
              </a:rPr>
              <a:t>. </a:t>
            </a:r>
            <a:r>
              <a:rPr lang="ru-RU" sz="3600" dirty="0" smtClean="0">
                <a:solidFill>
                  <a:schemeClr val="tx2">
                    <a:lumMod val="75000"/>
                  </a:schemeClr>
                </a:solidFill>
              </a:rPr>
              <a:t>Агрегацию и адгезию тромбоцитов, содержание фактора Виллебранда исследуют в специализированных коагулологических лабораториях. </a:t>
            </a:r>
          </a:p>
        </p:txBody>
      </p:sp>
      <p:sp>
        <p:nvSpPr>
          <p:cNvPr id="3" name="Заголовок 2"/>
          <p:cNvSpPr>
            <a:spLocks noGrp="1"/>
          </p:cNvSpPr>
          <p:nvPr>
            <p:ph type="title"/>
          </p:nvPr>
        </p:nvSpPr>
        <p:spPr>
          <a:xfrm>
            <a:off x="228600" y="0"/>
            <a:ext cx="8229600" cy="12192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algn="ctr"/>
            <a:r>
              <a:rPr lang="ru-RU" dirty="0" smtClean="0">
                <a:solidFill>
                  <a:schemeClr val="tx2">
                    <a:lumMod val="50000"/>
                  </a:schemeClr>
                </a:solidFill>
                <a:effectLst>
                  <a:outerShdw blurRad="38100" dist="38100" dir="2700000" algn="tl">
                    <a:srgbClr val="000000">
                      <a:alpha val="43137"/>
                    </a:srgbClr>
                  </a:outerShdw>
                </a:effectLst>
              </a:rPr>
              <a:t/>
            </a:r>
            <a:br>
              <a:rPr lang="ru-RU" dirty="0" smtClean="0">
                <a:solidFill>
                  <a:schemeClr val="tx2">
                    <a:lumMod val="50000"/>
                  </a:schemeClr>
                </a:solidFill>
                <a:effectLst>
                  <a:outerShdw blurRad="38100" dist="38100" dir="2700000" algn="tl">
                    <a:srgbClr val="000000">
                      <a:alpha val="43137"/>
                    </a:srgbClr>
                  </a:outerShdw>
                </a:effectLst>
              </a:rPr>
            </a:br>
            <a:r>
              <a:rPr lang="ru-RU" sz="4400" b="1" dirty="0" smtClean="0">
                <a:solidFill>
                  <a:schemeClr val="tx2">
                    <a:lumMod val="50000"/>
                  </a:schemeClr>
                </a:solidFill>
                <a:effectLst>
                  <a:outerShdw blurRad="38100" dist="38100" dir="2700000" algn="tl">
                    <a:srgbClr val="000000">
                      <a:alpha val="43137"/>
                    </a:srgbClr>
                  </a:outerShdw>
                </a:effectLst>
              </a:rPr>
              <a:t>Лабораторный скрининг нарушений системы гемостаза </a:t>
            </a:r>
            <a:endParaRPr lang="ru-RU" b="1" dirty="0">
              <a:solidFill>
                <a:schemeClr val="tx2">
                  <a:lumMod val="50000"/>
                </a:schemeClr>
              </a:solidFill>
              <a:effectLst>
                <a:outerShdw blurRad="38100" dist="38100" dir="2700000" algn="tl">
                  <a:srgbClr val="000000">
                    <a:alpha val="43137"/>
                  </a:srgbClr>
                </a:outerShdw>
              </a:effectLst>
            </a:endParaRPr>
          </a:p>
        </p:txBody>
      </p:sp>
    </p:spTree>
  </p:cSld>
  <p:clrMapOvr>
    <a:masterClrMapping/>
  </p:clrMapOvr>
  <p:transition>
    <p:wheel spokes="8"/>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04800" y="1828800"/>
            <a:ext cx="8534400" cy="46482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lvl="0"/>
            <a:r>
              <a:rPr lang="ru-RU" sz="3200" b="1" dirty="0" smtClean="0">
                <a:solidFill>
                  <a:schemeClr val="tx2">
                    <a:lumMod val="75000"/>
                  </a:schemeClr>
                </a:solidFill>
              </a:rPr>
              <a:t>диагностика нарушений в системе гемостаза;</a:t>
            </a:r>
          </a:p>
          <a:p>
            <a:pPr lvl="0"/>
            <a:r>
              <a:rPr lang="ru-RU" sz="3200" b="1" dirty="0" smtClean="0">
                <a:solidFill>
                  <a:schemeClr val="tx2">
                    <a:lumMod val="75000"/>
                  </a:schemeClr>
                </a:solidFill>
              </a:rPr>
              <a:t>выяснение допустимости оперативного вмешательства при выявленных нарушениях в системе гемостаза;</a:t>
            </a:r>
          </a:p>
          <a:p>
            <a:pPr lvl="0"/>
            <a:r>
              <a:rPr lang="ru-RU" sz="3200" b="1" dirty="0" smtClean="0">
                <a:solidFill>
                  <a:schemeClr val="tx2">
                    <a:lumMod val="75000"/>
                  </a:schemeClr>
                </a:solidFill>
              </a:rPr>
              <a:t>проведение контроля за лечением антикоагулянтам и прямого и непрямого действия, а также тромболитической терапией.</a:t>
            </a:r>
          </a:p>
          <a:p>
            <a:endParaRPr lang="ru-RU" dirty="0"/>
          </a:p>
        </p:txBody>
      </p:sp>
      <p:sp>
        <p:nvSpPr>
          <p:cNvPr id="3" name="Заголовок 2"/>
          <p:cNvSpPr>
            <a:spLocks noGrp="1"/>
          </p:cNvSpPr>
          <p:nvPr>
            <p:ph type="title"/>
          </p:nvPr>
        </p:nvSpPr>
        <p:spPr>
          <a:xfrm>
            <a:off x="457200" y="152400"/>
            <a:ext cx="8229600" cy="16764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algn="ctr"/>
            <a:r>
              <a:rPr lang="ru-RU" dirty="0" smtClean="0">
                <a:solidFill>
                  <a:schemeClr val="tx2">
                    <a:lumMod val="75000"/>
                  </a:schemeClr>
                </a:solidFill>
              </a:rPr>
              <a:t/>
            </a:r>
            <a:br>
              <a:rPr lang="ru-RU" dirty="0" smtClean="0">
                <a:solidFill>
                  <a:schemeClr val="tx2">
                    <a:lumMod val="75000"/>
                  </a:schemeClr>
                </a:solidFill>
              </a:rPr>
            </a:br>
            <a:r>
              <a:rPr lang="ru-RU" sz="3600" b="1" dirty="0" smtClean="0">
                <a:solidFill>
                  <a:srgbClr val="00FF00"/>
                </a:solidFill>
                <a:effectLst>
                  <a:outerShdw blurRad="38100" dist="38100" dir="2700000" algn="tl">
                    <a:srgbClr val="000000">
                      <a:alpha val="43137"/>
                    </a:srgbClr>
                  </a:outerShdw>
                </a:effectLst>
              </a:rPr>
              <a:t>В клинической практике исследование системы гемостаза преследует следующие цели:</a:t>
            </a:r>
            <a:endParaRPr lang="ru-RU" sz="3600" b="1" dirty="0">
              <a:solidFill>
                <a:srgbClr val="00FF00"/>
              </a:solidFill>
              <a:effectLst>
                <a:outerShdw blurRad="38100" dist="38100" dir="2700000" algn="tl">
                  <a:srgbClr val="000000">
                    <a:alpha val="43137"/>
                  </a:srgbClr>
                </a:outerShdw>
              </a:effectLst>
            </a:endParaRPr>
          </a:p>
        </p:txBody>
      </p:sp>
    </p:spTree>
  </p:cSld>
  <p:clrMapOvr>
    <a:masterClrMapping/>
  </p:clrMapOvr>
  <p:transition>
    <p:wheel spokes="8"/>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0" y="0"/>
            <a:ext cx="9144000" cy="6858000"/>
          </a:xfrm>
        </p:spPr>
        <p:txBody>
          <a:bodyPr/>
          <a:lstStyle/>
          <a:p>
            <a:pPr>
              <a:buNone/>
            </a:pPr>
            <a:r>
              <a:rPr lang="ru-RU" dirty="0" smtClean="0"/>
              <a:t>.</a:t>
            </a:r>
            <a:endParaRPr lang="ru-RU" dirty="0"/>
          </a:p>
        </p:txBody>
      </p:sp>
      <p:sp>
        <p:nvSpPr>
          <p:cNvPr id="3" name="Заголовок 2"/>
          <p:cNvSpPr>
            <a:spLocks noGrp="1"/>
          </p:cNvSpPr>
          <p:nvPr>
            <p:ph type="title"/>
          </p:nvPr>
        </p:nvSpPr>
        <p:spPr/>
        <p:txBody>
          <a:bodyPr/>
          <a:lstStyle/>
          <a:p>
            <a:r>
              <a:rPr lang="ru-RU" dirty="0" smtClean="0"/>
              <a:t>.</a:t>
            </a:r>
            <a:endParaRPr lang="ru-RU" dirty="0"/>
          </a:p>
        </p:txBody>
      </p:sp>
      <p:sp>
        <p:nvSpPr>
          <p:cNvPr id="4" name="Прямоугольник 3"/>
          <p:cNvSpPr/>
          <p:nvPr/>
        </p:nvSpPr>
        <p:spPr>
          <a:xfrm>
            <a:off x="0" y="0"/>
            <a:ext cx="4343400" cy="1066800"/>
          </a:xfrm>
          <a:prstGeom prst="rect">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smtClean="0">
                <a:solidFill>
                  <a:srgbClr val="FFFF00"/>
                </a:solidFill>
              </a:rPr>
              <a:t>фосфолипиды</a:t>
            </a:r>
            <a:endParaRPr lang="ru-RU" sz="4800" dirty="0">
              <a:solidFill>
                <a:srgbClr val="FFFF00"/>
              </a:solidFill>
            </a:endParaRPr>
          </a:p>
        </p:txBody>
      </p:sp>
      <p:sp>
        <p:nvSpPr>
          <p:cNvPr id="5" name="Овал 4"/>
          <p:cNvSpPr/>
          <p:nvPr/>
        </p:nvSpPr>
        <p:spPr>
          <a:xfrm>
            <a:off x="0" y="2590800"/>
            <a:ext cx="4343400" cy="1371600"/>
          </a:xfrm>
          <a:prstGeom prst="ellipse">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smtClean="0">
                <a:solidFill>
                  <a:srgbClr val="FFFF00"/>
                </a:solidFill>
              </a:rPr>
              <a:t>Арахидоновая кислота</a:t>
            </a:r>
            <a:endParaRPr lang="ru-RU" sz="3200" dirty="0">
              <a:solidFill>
                <a:srgbClr val="FFFF00"/>
              </a:solidFill>
            </a:endParaRPr>
          </a:p>
        </p:txBody>
      </p:sp>
      <p:sp>
        <p:nvSpPr>
          <p:cNvPr id="6" name="Багетная рамка 5"/>
          <p:cNvSpPr/>
          <p:nvPr/>
        </p:nvSpPr>
        <p:spPr>
          <a:xfrm>
            <a:off x="0" y="5486400"/>
            <a:ext cx="4419600" cy="1371600"/>
          </a:xfrm>
          <a:prstGeom prst="bevel">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dirty="0" smtClean="0">
                <a:solidFill>
                  <a:srgbClr val="FFFF00"/>
                </a:solidFill>
              </a:rPr>
              <a:t>Простогландины</a:t>
            </a:r>
          </a:p>
          <a:p>
            <a:pPr algn="ctr"/>
            <a:r>
              <a:rPr lang="ru-RU" sz="3600" dirty="0" smtClean="0">
                <a:solidFill>
                  <a:srgbClr val="FFFF00"/>
                </a:solidFill>
              </a:rPr>
              <a:t>(ТХА2,ПГ</a:t>
            </a:r>
            <a:r>
              <a:rPr lang="en-US" sz="3600" dirty="0" smtClean="0">
                <a:solidFill>
                  <a:srgbClr val="FFFF00"/>
                </a:solidFill>
              </a:rPr>
              <a:t>I</a:t>
            </a:r>
            <a:r>
              <a:rPr lang="ru-RU" sz="3600" dirty="0" smtClean="0">
                <a:solidFill>
                  <a:srgbClr val="FFFF00"/>
                </a:solidFill>
              </a:rPr>
              <a:t>2)</a:t>
            </a:r>
            <a:endParaRPr lang="ru-RU" sz="3600" dirty="0">
              <a:solidFill>
                <a:srgbClr val="FFFF00"/>
              </a:solidFill>
            </a:endParaRPr>
          </a:p>
        </p:txBody>
      </p:sp>
      <p:sp>
        <p:nvSpPr>
          <p:cNvPr id="7" name="Штриховая стрелка вправо 6"/>
          <p:cNvSpPr/>
          <p:nvPr/>
        </p:nvSpPr>
        <p:spPr>
          <a:xfrm rot="5400000">
            <a:off x="266700" y="1409700"/>
            <a:ext cx="1371600" cy="990600"/>
          </a:xfrm>
          <a:prstGeom prst="stripedRightArrow">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Штриховая стрелка вправо 7"/>
          <p:cNvSpPr/>
          <p:nvPr/>
        </p:nvSpPr>
        <p:spPr>
          <a:xfrm rot="5400000">
            <a:off x="228600" y="4267200"/>
            <a:ext cx="1447800" cy="990600"/>
          </a:xfrm>
          <a:prstGeom prst="stripedRightArrow">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Выноска со стрелкой влево 8"/>
          <p:cNvSpPr/>
          <p:nvPr/>
        </p:nvSpPr>
        <p:spPr>
          <a:xfrm>
            <a:off x="1295400" y="1371600"/>
            <a:ext cx="4114800" cy="838200"/>
          </a:xfrm>
          <a:prstGeom prst="leftArrowCallout">
            <a:avLst>
              <a:gd name="adj1" fmla="val 25000"/>
              <a:gd name="adj2" fmla="val 25000"/>
              <a:gd name="adj3" fmla="val 25000"/>
              <a:gd name="adj4" fmla="val 89730"/>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dirty="0" smtClean="0">
                <a:solidFill>
                  <a:srgbClr val="00FF00"/>
                </a:solidFill>
              </a:rPr>
              <a:t>Фосфолипаза А2</a:t>
            </a:r>
            <a:endParaRPr lang="ru-RU" sz="3600" dirty="0">
              <a:solidFill>
                <a:srgbClr val="00FF00"/>
              </a:solidFill>
            </a:endParaRPr>
          </a:p>
        </p:txBody>
      </p:sp>
      <p:sp>
        <p:nvSpPr>
          <p:cNvPr id="10" name="Выноска со стрелкой влево 9"/>
          <p:cNvSpPr/>
          <p:nvPr/>
        </p:nvSpPr>
        <p:spPr>
          <a:xfrm>
            <a:off x="1143000" y="4343400"/>
            <a:ext cx="4191000" cy="838200"/>
          </a:xfrm>
          <a:prstGeom prst="leftArrowCallout">
            <a:avLst>
              <a:gd name="adj1" fmla="val 25000"/>
              <a:gd name="adj2" fmla="val 25000"/>
              <a:gd name="adj3" fmla="val 25000"/>
              <a:gd name="adj4" fmla="val 89730"/>
            </a:avLst>
          </a:prstGeom>
          <a:solidFill>
            <a:srgbClr val="C0000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smtClean="0">
                <a:solidFill>
                  <a:srgbClr val="00FF00"/>
                </a:solidFill>
              </a:rPr>
              <a:t>Циклооксигеназа</a:t>
            </a:r>
            <a:endParaRPr lang="ru-RU" sz="3200" dirty="0">
              <a:solidFill>
                <a:srgbClr val="00FF00"/>
              </a:solidFill>
            </a:endParaRPr>
          </a:p>
        </p:txBody>
      </p:sp>
      <p:sp>
        <p:nvSpPr>
          <p:cNvPr id="11" name="Багетная рамка 10"/>
          <p:cNvSpPr/>
          <p:nvPr/>
        </p:nvSpPr>
        <p:spPr>
          <a:xfrm>
            <a:off x="5486400" y="304800"/>
            <a:ext cx="3657600" cy="1676400"/>
          </a:xfrm>
          <a:prstGeom prst="bevel">
            <a:avLst/>
          </a:prstGeom>
          <a:solidFill>
            <a:srgbClr val="00FF00"/>
          </a:solidFill>
          <a:ln>
            <a:solidFill>
              <a:schemeClr val="accent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7200" dirty="0" smtClean="0">
                <a:solidFill>
                  <a:srgbClr val="FF0000"/>
                </a:solidFill>
              </a:rPr>
              <a:t>СПВП</a:t>
            </a:r>
            <a:endParaRPr lang="ru-RU" sz="7200" dirty="0">
              <a:solidFill>
                <a:srgbClr val="FF0000"/>
              </a:solidFill>
            </a:endParaRPr>
          </a:p>
        </p:txBody>
      </p:sp>
      <p:sp>
        <p:nvSpPr>
          <p:cNvPr id="13" name="Багетная рамка 12"/>
          <p:cNvSpPr/>
          <p:nvPr/>
        </p:nvSpPr>
        <p:spPr>
          <a:xfrm>
            <a:off x="5486400" y="4800600"/>
            <a:ext cx="3657600" cy="1752600"/>
          </a:xfrm>
          <a:prstGeom prst="bevel">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6600" dirty="0" smtClean="0">
                <a:solidFill>
                  <a:srgbClr val="FF0000"/>
                </a:solidFill>
              </a:rPr>
              <a:t>НПВП</a:t>
            </a:r>
            <a:endParaRPr lang="ru-RU" sz="6600" dirty="0">
              <a:solidFill>
                <a:srgbClr val="FF0000"/>
              </a:solidFill>
            </a:endParaRPr>
          </a:p>
        </p:txBody>
      </p:sp>
      <p:sp>
        <p:nvSpPr>
          <p:cNvPr id="14" name="Выгнутая вправо стрелка 13"/>
          <p:cNvSpPr/>
          <p:nvPr/>
        </p:nvSpPr>
        <p:spPr>
          <a:xfrm rot="5400000">
            <a:off x="4838700" y="1562100"/>
            <a:ext cx="1219200" cy="2057400"/>
          </a:xfrm>
          <a:prstGeom prst="curvedLef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15" name="Выгнутая влево стрелка 14"/>
          <p:cNvSpPr/>
          <p:nvPr/>
        </p:nvSpPr>
        <p:spPr>
          <a:xfrm rot="5400000">
            <a:off x="4991100" y="3086103"/>
            <a:ext cx="1066800" cy="1904999"/>
          </a:xfrm>
          <a:prstGeom prst="curved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Tree>
  </p:cSld>
  <p:clrMapOvr>
    <a:masterClrMapping/>
  </p:clrMapOvr>
  <p:transition>
    <p:wheel spokes="8"/>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Стрелка влево 17"/>
          <p:cNvSpPr/>
          <p:nvPr/>
        </p:nvSpPr>
        <p:spPr>
          <a:xfrm rot="7418454">
            <a:off x="4507739" y="2395783"/>
            <a:ext cx="1500120" cy="466236"/>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Содержимое 1"/>
          <p:cNvSpPr>
            <a:spLocks noGrp="1"/>
          </p:cNvSpPr>
          <p:nvPr>
            <p:ph idx="1"/>
          </p:nvPr>
        </p:nvSpPr>
        <p:spPr>
          <a:xfrm>
            <a:off x="0" y="0"/>
            <a:ext cx="9144000" cy="68580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ru-RU" dirty="0" smtClean="0"/>
              <a:t>.</a:t>
            </a:r>
            <a:endParaRPr lang="ru-RU" dirty="0"/>
          </a:p>
        </p:txBody>
      </p:sp>
      <p:sp>
        <p:nvSpPr>
          <p:cNvPr id="3" name="Заголовок 2"/>
          <p:cNvSpPr>
            <a:spLocks noGrp="1"/>
          </p:cNvSpPr>
          <p:nvPr>
            <p:ph type="title"/>
          </p:nvPr>
        </p:nvSpPr>
        <p:spPr>
          <a:xfrm>
            <a:off x="457200" y="1066800"/>
            <a:ext cx="304800" cy="304800"/>
          </a:xfrm>
        </p:spPr>
        <p:txBody>
          <a:bodyPr>
            <a:normAutofit fontScale="90000"/>
          </a:bodyPr>
          <a:lstStyle/>
          <a:p>
            <a:r>
              <a:rPr lang="ru-RU" dirty="0" smtClean="0"/>
              <a:t>.</a:t>
            </a:r>
            <a:endParaRPr lang="ru-RU" dirty="0"/>
          </a:p>
        </p:txBody>
      </p:sp>
      <p:sp>
        <p:nvSpPr>
          <p:cNvPr id="4" name="Прямоугольник 3"/>
          <p:cNvSpPr/>
          <p:nvPr/>
        </p:nvSpPr>
        <p:spPr>
          <a:xfrm>
            <a:off x="304800" y="457200"/>
            <a:ext cx="2133600" cy="1752600"/>
          </a:xfrm>
          <a:prstGeom prst="rect">
            <a:avLst/>
          </a:prstGeom>
          <a:solidFill>
            <a:srgbClr val="C00000"/>
          </a:solidFill>
          <a:ln>
            <a:noFill/>
          </a:ln>
          <a:effectLst>
            <a:glow rad="228600">
              <a:schemeClr val="accent3">
                <a:satMod val="175000"/>
                <a:alpha val="40000"/>
              </a:schemeClr>
            </a:glow>
            <a:outerShdw blurRad="50800" dist="38100" dir="16200000" rotWithShape="0">
              <a:prstClr val="black">
                <a:alpha val="40000"/>
              </a:prstClr>
            </a:outerShdw>
          </a:effectLst>
          <a:scene3d>
            <a:camera prst="orthographicFront">
              <a:rot lat="0" lon="0" rev="0"/>
            </a:camera>
            <a:lightRig rig="glow" dir="t">
              <a:rot lat="0" lon="0" rev="4800000"/>
            </a:lightRig>
          </a:scene3d>
          <a:sp3d prstMaterial="matte">
            <a:bevelT w="127000" h="635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dirty="0" smtClean="0"/>
              <a:t>АДФ</a:t>
            </a:r>
            <a:endParaRPr lang="ru-RU" sz="4800" b="1" dirty="0"/>
          </a:p>
        </p:txBody>
      </p:sp>
      <p:sp>
        <p:nvSpPr>
          <p:cNvPr id="7" name="Плюс 6"/>
          <p:cNvSpPr/>
          <p:nvPr/>
        </p:nvSpPr>
        <p:spPr>
          <a:xfrm>
            <a:off x="2362200" y="762000"/>
            <a:ext cx="914400" cy="914400"/>
          </a:xfrm>
          <a:prstGeom prst="mathPlus">
            <a:avLst/>
          </a:prstGeom>
          <a:solidFill>
            <a:srgbClr val="92D05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Багетная рамка 9"/>
          <p:cNvSpPr/>
          <p:nvPr/>
        </p:nvSpPr>
        <p:spPr>
          <a:xfrm>
            <a:off x="304800" y="3048000"/>
            <a:ext cx="4953000" cy="1447800"/>
          </a:xfrm>
          <a:prstGeom prst="bevel">
            <a:avLst/>
          </a:prstGeom>
          <a:solidFill>
            <a:srgbClr val="7030A0"/>
          </a:solidFill>
          <a:effectLst>
            <a:glow rad="228600">
              <a:schemeClr val="accent3">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dirty="0" smtClean="0">
                <a:effectLst>
                  <a:outerShdw blurRad="38100" dist="38100" dir="2700000" algn="tl">
                    <a:srgbClr val="000000">
                      <a:alpha val="43137"/>
                    </a:srgbClr>
                  </a:outerShdw>
                </a:effectLst>
              </a:rPr>
              <a:t>Клопидогрел</a:t>
            </a:r>
          </a:p>
          <a:p>
            <a:pPr algn="ctr"/>
            <a:r>
              <a:rPr lang="ru-RU" sz="2800" b="1" dirty="0" smtClean="0">
                <a:effectLst>
                  <a:outerShdw blurRad="38100" dist="38100" dir="2700000" algn="tl">
                    <a:srgbClr val="000000">
                      <a:alpha val="43137"/>
                    </a:srgbClr>
                  </a:outerShdw>
                </a:effectLst>
              </a:rPr>
              <a:t>Селективно ингибирует</a:t>
            </a:r>
            <a:endParaRPr lang="ru-RU" sz="2800" b="1" dirty="0">
              <a:effectLst>
                <a:outerShdw blurRad="38100" dist="38100" dir="2700000" algn="tl">
                  <a:srgbClr val="000000">
                    <a:alpha val="43137"/>
                  </a:srgbClr>
                </a:outerShdw>
              </a:effectLst>
            </a:endParaRPr>
          </a:p>
        </p:txBody>
      </p:sp>
      <p:sp>
        <p:nvSpPr>
          <p:cNvPr id="11" name="Стрелка углом 10"/>
          <p:cNvSpPr/>
          <p:nvPr/>
        </p:nvSpPr>
        <p:spPr>
          <a:xfrm rot="5400000">
            <a:off x="5372100" y="190500"/>
            <a:ext cx="2438400" cy="2971800"/>
          </a:xfrm>
          <a:prstGeom prst="bentArrow">
            <a:avLst>
              <a:gd name="adj1" fmla="val 31583"/>
              <a:gd name="adj2" fmla="val 25000"/>
              <a:gd name="adj3" fmla="val 26881"/>
              <a:gd name="adj4" fmla="val 45866"/>
            </a:avLst>
          </a:prstGeom>
          <a:solidFill>
            <a:srgbClr val="92D05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smtClean="0">
                <a:solidFill>
                  <a:schemeClr val="tx1"/>
                </a:solidFill>
              </a:rPr>
              <a:t>Активация</a:t>
            </a:r>
          </a:p>
          <a:p>
            <a:pPr algn="ctr"/>
            <a:r>
              <a:rPr lang="ru-RU" sz="3200" dirty="0" smtClean="0">
                <a:solidFill>
                  <a:schemeClr val="tx1"/>
                </a:solidFill>
              </a:rPr>
              <a:t>Комплекса</a:t>
            </a:r>
          </a:p>
          <a:p>
            <a:pPr algn="ctr"/>
            <a:r>
              <a:rPr lang="en-US" sz="3200" dirty="0" smtClean="0">
                <a:solidFill>
                  <a:schemeClr val="tx1"/>
                </a:solidFill>
              </a:rPr>
              <a:t>GPIIb/III</a:t>
            </a:r>
            <a:r>
              <a:rPr lang="ru-RU" sz="3200" dirty="0" smtClean="0">
                <a:solidFill>
                  <a:schemeClr val="tx1"/>
                </a:solidFill>
              </a:rPr>
              <a:t> </a:t>
            </a:r>
            <a:r>
              <a:rPr lang="en-US" sz="3200" dirty="0" smtClean="0">
                <a:solidFill>
                  <a:schemeClr val="tx1"/>
                </a:solidFill>
              </a:rPr>
              <a:t>a</a:t>
            </a:r>
            <a:endParaRPr lang="ru-RU" sz="3200" dirty="0">
              <a:solidFill>
                <a:schemeClr val="tx1"/>
              </a:solidFill>
            </a:endParaRPr>
          </a:p>
        </p:txBody>
      </p:sp>
      <p:sp>
        <p:nvSpPr>
          <p:cNvPr id="13" name="Рамка 12"/>
          <p:cNvSpPr/>
          <p:nvPr/>
        </p:nvSpPr>
        <p:spPr>
          <a:xfrm>
            <a:off x="457200" y="5105400"/>
            <a:ext cx="4495800" cy="1447800"/>
          </a:xfrm>
          <a:prstGeom prst="frame">
            <a:avLst/>
          </a:prstGeom>
          <a:solidFill>
            <a:schemeClr val="accent4">
              <a:lumMod val="60000"/>
              <a:lumOff val="40000"/>
            </a:schemeClr>
          </a:solidFill>
          <a:ln>
            <a:noFill/>
          </a:ln>
          <a:effectLst>
            <a:glow rad="228600">
              <a:schemeClr val="accent4">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chemeClr val="bg1">
                    <a:lumMod val="95000"/>
                    <a:lumOff val="5000"/>
                  </a:schemeClr>
                </a:solidFill>
              </a:rPr>
              <a:t>Эффект : Агрегация  угнетается </a:t>
            </a:r>
            <a:endParaRPr lang="ru-RU" sz="2800" b="1" dirty="0">
              <a:solidFill>
                <a:schemeClr val="bg1">
                  <a:lumMod val="95000"/>
                  <a:lumOff val="5000"/>
                </a:schemeClr>
              </a:solidFill>
            </a:endParaRPr>
          </a:p>
        </p:txBody>
      </p:sp>
      <p:sp>
        <p:nvSpPr>
          <p:cNvPr id="14" name="Стрелка влево 13"/>
          <p:cNvSpPr/>
          <p:nvPr/>
        </p:nvSpPr>
        <p:spPr>
          <a:xfrm rot="19923883">
            <a:off x="4572998" y="4726088"/>
            <a:ext cx="1430039" cy="881289"/>
          </a:xfrm>
          <a:prstGeom prst="leftArrow">
            <a:avLst/>
          </a:prstGeom>
          <a:solidFill>
            <a:srgbClr val="92D050"/>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Овал 4"/>
          <p:cNvSpPr/>
          <p:nvPr/>
        </p:nvSpPr>
        <p:spPr>
          <a:xfrm>
            <a:off x="3200400" y="304800"/>
            <a:ext cx="2590800" cy="1905000"/>
          </a:xfrm>
          <a:prstGeom prst="ellipse">
            <a:avLst/>
          </a:prstGeom>
          <a:solidFill>
            <a:srgbClr val="002060"/>
          </a:solidFill>
          <a:ln>
            <a:noFill/>
          </a:ln>
          <a:effectLst>
            <a:glow rad="228600">
              <a:schemeClr val="accent4">
                <a:satMod val="175000"/>
                <a:alpha val="40000"/>
              </a:schemeClr>
            </a:glow>
            <a:outerShdw blurRad="50800" dist="38100" dir="10800000" algn="r" rotWithShape="0">
              <a:prstClr val="black">
                <a:alpha val="40000"/>
              </a:prstClr>
            </a:outerShdw>
          </a:effectLst>
          <a:scene3d>
            <a:camera prst="orthographicFront">
              <a:rot lat="0" lon="0" rev="0"/>
            </a:camera>
            <a:lightRig rig="balanced" dir="t">
              <a:rot lat="0" lon="0" rev="8700000"/>
            </a:lightRig>
          </a:scene3d>
          <a:sp3d>
            <a:bevelT w="190500" h="38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5400" b="1" dirty="0" smtClean="0"/>
              <a:t>Тр</a:t>
            </a:r>
            <a:endParaRPr lang="ru-RU" sz="5400" b="1" dirty="0"/>
          </a:p>
        </p:txBody>
      </p:sp>
      <p:sp>
        <p:nvSpPr>
          <p:cNvPr id="15" name="Стрелка вверх 14"/>
          <p:cNvSpPr/>
          <p:nvPr/>
        </p:nvSpPr>
        <p:spPr>
          <a:xfrm>
            <a:off x="2743200" y="1752600"/>
            <a:ext cx="484632" cy="1295400"/>
          </a:xfrm>
          <a:prstGeom prst="upArrow">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Умножение 15"/>
          <p:cNvSpPr/>
          <p:nvPr/>
        </p:nvSpPr>
        <p:spPr>
          <a:xfrm>
            <a:off x="2514600" y="2057400"/>
            <a:ext cx="914400" cy="9144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Умножение 18"/>
          <p:cNvSpPr/>
          <p:nvPr/>
        </p:nvSpPr>
        <p:spPr>
          <a:xfrm rot="1824666">
            <a:off x="4800600" y="2133600"/>
            <a:ext cx="914400" cy="9144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5257800" y="5791200"/>
            <a:ext cx="3581400" cy="838200"/>
          </a:xfrm>
          <a:prstGeom prst="rect">
            <a:avLst/>
          </a:prstGeom>
          <a:solidFill>
            <a:schemeClr val="accent5"/>
          </a:solidFill>
          <a:ln>
            <a:noFill/>
          </a:ln>
          <a:effectLst>
            <a:innerShdw blurRad="63500" dist="50800" dir="16200000">
              <a:prstClr val="black">
                <a:alpha val="50000"/>
              </a:prstClr>
            </a:innerShdw>
          </a:effectLst>
          <a:scene3d>
            <a:camera prst="orthographicFront">
              <a:rot lat="0" lon="0" rev="0"/>
            </a:camera>
            <a:lightRig rig="glow" dir="t">
              <a:rot lat="0" lon="0" rev="4800000"/>
            </a:lightRig>
          </a:scene3d>
          <a:sp3d prstMaterial="matte">
            <a:bevelT w="127000" h="635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b="1" dirty="0" smtClean="0">
                <a:solidFill>
                  <a:srgbClr val="FFFF00"/>
                </a:solidFill>
              </a:rPr>
              <a:t>фибриноген</a:t>
            </a:r>
            <a:endParaRPr lang="ru-RU" sz="4000" b="1" dirty="0">
              <a:solidFill>
                <a:srgbClr val="FFFF00"/>
              </a:solidFill>
            </a:endParaRPr>
          </a:p>
        </p:txBody>
      </p:sp>
      <p:sp>
        <p:nvSpPr>
          <p:cNvPr id="9" name="Солнце 8"/>
          <p:cNvSpPr/>
          <p:nvPr/>
        </p:nvSpPr>
        <p:spPr>
          <a:xfrm>
            <a:off x="5486400" y="2590800"/>
            <a:ext cx="3429000" cy="3429000"/>
          </a:xfrm>
          <a:prstGeom prst="sun">
            <a:avLst/>
          </a:prstGeom>
          <a:solidFill>
            <a:schemeClr val="accent4">
              <a:lumMod val="50000"/>
            </a:schemeClr>
          </a:solidFill>
          <a:ln>
            <a:noFill/>
          </a:ln>
          <a:effectLst>
            <a:glow rad="635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dirty="0" smtClean="0">
                <a:solidFill>
                  <a:srgbClr val="FFFF00"/>
                </a:solidFill>
              </a:rPr>
              <a:t>Тр**</a:t>
            </a:r>
            <a:endParaRPr lang="ru-RU" sz="4000" dirty="0">
              <a:solidFill>
                <a:srgbClr val="FFFF00"/>
              </a:solidFill>
            </a:endParaRPr>
          </a:p>
        </p:txBody>
      </p:sp>
      <p:sp>
        <p:nvSpPr>
          <p:cNvPr id="17" name="Умножение 16"/>
          <p:cNvSpPr/>
          <p:nvPr/>
        </p:nvSpPr>
        <p:spPr>
          <a:xfrm>
            <a:off x="6629400" y="5638800"/>
            <a:ext cx="1143000" cy="6096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wheel spokes="8"/>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flipV="1">
            <a:off x="8305800" y="6096000"/>
            <a:ext cx="381000" cy="45719"/>
          </a:xfrm>
        </p:spPr>
        <p:txBody>
          <a:bodyPr>
            <a:normAutofit fontScale="25000" lnSpcReduction="20000"/>
          </a:bodyPr>
          <a:lstStyle/>
          <a:p>
            <a:r>
              <a:rPr lang="ru-RU" dirty="0" smtClean="0"/>
              <a:t>.</a:t>
            </a:r>
            <a:endParaRPr lang="ru-RU" dirty="0"/>
          </a:p>
        </p:txBody>
      </p:sp>
      <p:sp>
        <p:nvSpPr>
          <p:cNvPr id="3" name="Заголовок 2"/>
          <p:cNvSpPr>
            <a:spLocks noGrp="1"/>
          </p:cNvSpPr>
          <p:nvPr>
            <p:ph type="title"/>
          </p:nvPr>
        </p:nvSpPr>
        <p:spPr>
          <a:xfrm>
            <a:off x="4038600" y="914400"/>
            <a:ext cx="228600" cy="381000"/>
          </a:xfrm>
        </p:spPr>
        <p:txBody>
          <a:bodyPr>
            <a:normAutofit fontScale="90000"/>
          </a:bodyPr>
          <a:lstStyle/>
          <a:p>
            <a:r>
              <a:rPr lang="ru-RU" dirty="0" smtClean="0"/>
              <a:t>.</a:t>
            </a:r>
            <a:endParaRPr lang="ru-RU" dirty="0"/>
          </a:p>
        </p:txBody>
      </p:sp>
      <p:pic>
        <p:nvPicPr>
          <p:cNvPr id="1026" name="Picture 2"/>
          <p:cNvPicPr>
            <a:picLocks noChangeAspect="1" noChangeArrowheads="1"/>
          </p:cNvPicPr>
          <p:nvPr/>
        </p:nvPicPr>
        <p:blipFill>
          <a:blip r:embed="rId2"/>
          <a:srcRect/>
          <a:stretch>
            <a:fillRect/>
          </a:stretch>
        </p:blipFill>
        <p:spPr bwMode="auto">
          <a:xfrm>
            <a:off x="304800" y="1219200"/>
            <a:ext cx="8610600" cy="533400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027" name="Rectangle 3"/>
          <p:cNvSpPr>
            <a:spLocks noChangeArrowheads="1"/>
          </p:cNvSpPr>
          <p:nvPr/>
        </p:nvSpPr>
        <p:spPr bwMode="auto">
          <a:xfrm>
            <a:off x="0" y="1"/>
            <a:ext cx="9144000" cy="1261884"/>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ru-RU" sz="28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a:t>
            </a:r>
            <a:r>
              <a:rPr kumimoji="0" lang="ru-RU" sz="2400" b="1" i="0" u="none" strike="noStrike" cap="none" normalizeH="0" baseline="0" dirty="0" smtClean="0">
                <a:ln>
                  <a:noFill/>
                </a:ln>
                <a:solidFill>
                  <a:srgbClr val="00FF00"/>
                </a:solidFill>
                <a:effectLst>
                  <a:outerShdw blurRad="38100" dist="38100" dir="2700000" algn="tl">
                    <a:srgbClr val="000000">
                      <a:alpha val="43137"/>
                    </a:srgbClr>
                  </a:outerShdw>
                </a:effectLst>
                <a:latin typeface="Arial" charset="0"/>
              </a:rPr>
              <a:t>Трансфузия</a:t>
            </a:r>
            <a:r>
              <a:rPr kumimoji="0" lang="ru-RU" sz="2400" b="1" i="0" u="none" strike="noStrike" cap="none" normalizeH="0" dirty="0" smtClean="0">
                <a:ln>
                  <a:noFill/>
                </a:ln>
                <a:solidFill>
                  <a:srgbClr val="00FF00"/>
                </a:solidFill>
                <a:effectLst>
                  <a:outerShdw blurRad="38100" dist="38100" dir="2700000" algn="tl">
                    <a:srgbClr val="000000">
                      <a:alpha val="43137"/>
                    </a:srgbClr>
                  </a:outerShdw>
                </a:effectLst>
                <a:latin typeface="Arial" charset="0"/>
              </a:rPr>
              <a:t> Тромбоцитов.(показания) </a:t>
            </a:r>
            <a:r>
              <a:rPr kumimoji="0" lang="ru-RU" sz="2400" b="1" i="0" u="none" strike="noStrike" cap="none" normalizeH="0" baseline="0" dirty="0" smtClean="0">
                <a:ln>
                  <a:noFill/>
                </a:ln>
                <a:solidFill>
                  <a:srgbClr val="00FF00"/>
                </a:solidFill>
                <a:effectLst>
                  <a:outerShdw blurRad="38100" dist="38100" dir="2700000" algn="tl">
                    <a:srgbClr val="000000">
                      <a:alpha val="43137"/>
                    </a:srgbClr>
                  </a:outerShdw>
                </a:effectLst>
                <a:latin typeface="Arial" charset="0"/>
              </a:rPr>
              <a:t>Клинически значимое кровотечение, связанное с дефицитом тромбоцитов</a:t>
            </a:r>
            <a:endParaRPr kumimoji="0" lang="ru-RU" sz="2000" b="1" i="0" u="none" strike="noStrike" cap="none" normalizeH="0" baseline="0" dirty="0" smtClean="0">
              <a:ln>
                <a:noFill/>
              </a:ln>
              <a:solidFill>
                <a:srgbClr val="00FF00"/>
              </a:solidFill>
              <a:effectLst>
                <a:outerShdw blurRad="38100" dist="38100" dir="2700000" algn="tl">
                  <a:srgbClr val="000000">
                    <a:alpha val="43137"/>
                  </a:srgbClr>
                </a:outerShdw>
              </a:effectLst>
              <a:latin typeface="Arial" charset="0"/>
              <a:cs typeface="Arial" charset="0"/>
            </a:endParaRPr>
          </a:p>
        </p:txBody>
      </p:sp>
    </p:spTree>
  </p:cSld>
  <p:clrMapOvr>
    <a:masterClrMapping/>
  </p:clrMapOvr>
  <p:transition>
    <p:wheel spokes="8"/>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152400"/>
            <a:ext cx="8229600" cy="91440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fontScale="90000"/>
          </a:bodyPr>
          <a:lstStyle/>
          <a:p>
            <a:pPr algn="ctr"/>
            <a:r>
              <a:rPr lang="ru-RU" sz="6600" b="1" dirty="0" smtClean="0">
                <a:solidFill>
                  <a:srgbClr val="C00000"/>
                </a:solidFill>
                <a:effectLst>
                  <a:outerShdw blurRad="38100" dist="38100" dir="2700000" algn="tl">
                    <a:srgbClr val="000000">
                      <a:alpha val="43137"/>
                    </a:srgbClr>
                  </a:outerShdw>
                </a:effectLst>
              </a:rPr>
              <a:t>ВОПРОСЫ???</a:t>
            </a:r>
            <a:endParaRPr lang="ru-RU" sz="6600" b="1" dirty="0">
              <a:solidFill>
                <a:srgbClr val="C00000"/>
              </a:solidFill>
              <a:effectLst>
                <a:outerShdw blurRad="38100" dist="38100" dir="2700000" algn="tl">
                  <a:srgbClr val="000000">
                    <a:alpha val="43137"/>
                  </a:srgbClr>
                </a:outerShdw>
              </a:effectLst>
            </a:endParaRPr>
          </a:p>
        </p:txBody>
      </p:sp>
      <p:pic>
        <p:nvPicPr>
          <p:cNvPr id="4" name="Содержимое 3" descr="Рисунок1.jpg"/>
          <p:cNvPicPr>
            <a:picLocks noGrp="1" noChangeAspect="1"/>
          </p:cNvPicPr>
          <p:nvPr>
            <p:ph idx="1"/>
          </p:nvPr>
        </p:nvPicPr>
        <p:blipFill>
          <a:blip r:embed="rId2"/>
          <a:stretch>
            <a:fillRect/>
          </a:stretch>
        </p:blipFill>
        <p:spPr>
          <a:xfrm>
            <a:off x="381000" y="1066802"/>
            <a:ext cx="4648200" cy="541019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27" name="Picture 3"/>
          <p:cNvPicPr>
            <a:picLocks noChangeAspect="1" noChangeArrowheads="1"/>
          </p:cNvPicPr>
          <p:nvPr/>
        </p:nvPicPr>
        <p:blipFill>
          <a:blip r:embed="rId3"/>
          <a:srcRect/>
          <a:stretch>
            <a:fillRect/>
          </a:stretch>
        </p:blipFill>
        <p:spPr bwMode="auto">
          <a:xfrm>
            <a:off x="4495800" y="1066800"/>
            <a:ext cx="4419600" cy="5410200"/>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ransition>
    <p:wheel spokes="8"/>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Тройная стрелка влево/вправо/вверх 9"/>
          <p:cNvSpPr/>
          <p:nvPr/>
        </p:nvSpPr>
        <p:spPr>
          <a:xfrm>
            <a:off x="3886200" y="990600"/>
            <a:ext cx="1216152" cy="3364992"/>
          </a:xfrm>
          <a:prstGeom prst="leftRightUpArrow">
            <a:avLst/>
          </a:prstGeom>
          <a:solidFill>
            <a:srgbClr val="00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Содержимое 1"/>
          <p:cNvSpPr>
            <a:spLocks noGrp="1"/>
          </p:cNvSpPr>
          <p:nvPr>
            <p:ph idx="1"/>
          </p:nvPr>
        </p:nvSpPr>
        <p:spPr>
          <a:xfrm>
            <a:off x="0" y="0"/>
            <a:ext cx="9144000" cy="6858000"/>
          </a:xfrm>
        </p:spPr>
        <p:txBody>
          <a:bodyPr/>
          <a:lstStyle/>
          <a:p>
            <a:r>
              <a:rPr lang="ru-RU" sz="2800" dirty="0" smtClean="0">
                <a:solidFill>
                  <a:srgbClr val="FFFF00"/>
                </a:solidFill>
              </a:rPr>
              <a:t>Функциональные компоненты  системы гемостаза</a:t>
            </a:r>
            <a:endParaRPr lang="ru-RU" sz="2800" dirty="0" smtClean="0"/>
          </a:p>
          <a:p>
            <a:endParaRPr lang="ru-RU" dirty="0"/>
          </a:p>
        </p:txBody>
      </p:sp>
      <p:sp>
        <p:nvSpPr>
          <p:cNvPr id="3" name="Заголовок 2"/>
          <p:cNvSpPr>
            <a:spLocks noGrp="1"/>
          </p:cNvSpPr>
          <p:nvPr>
            <p:ph type="title"/>
          </p:nvPr>
        </p:nvSpPr>
        <p:spPr>
          <a:xfrm>
            <a:off x="457200" y="152400"/>
            <a:ext cx="533400" cy="381000"/>
          </a:xfrm>
        </p:spPr>
        <p:txBody>
          <a:bodyPr>
            <a:normAutofit fontScale="90000"/>
          </a:bodyPr>
          <a:lstStyle/>
          <a:p>
            <a:r>
              <a:rPr lang="ru-RU" dirty="0" smtClean="0"/>
              <a:t>.</a:t>
            </a:r>
            <a:endParaRPr lang="ru-RU" dirty="0"/>
          </a:p>
        </p:txBody>
      </p:sp>
      <p:sp>
        <p:nvSpPr>
          <p:cNvPr id="4" name="Скругленный прямоугольник 3"/>
          <p:cNvSpPr/>
          <p:nvPr/>
        </p:nvSpPr>
        <p:spPr>
          <a:xfrm>
            <a:off x="0" y="0"/>
            <a:ext cx="9144000" cy="1295400"/>
          </a:xfrm>
          <a:prstGeom prst="roundRect">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smtClean="0">
                <a:solidFill>
                  <a:srgbClr val="FFFF00"/>
                </a:solidFill>
                <a:effectLst>
                  <a:outerShdw blurRad="38100" dist="38100" dir="2700000" algn="tl">
                    <a:srgbClr val="000000">
                      <a:alpha val="43137"/>
                    </a:srgbClr>
                  </a:outerShdw>
                </a:effectLst>
              </a:rPr>
              <a:t>Функциональные компоненты  системы гемостаза</a:t>
            </a:r>
            <a:endParaRPr lang="ru-RU" sz="3600" b="1" dirty="0">
              <a:effectLst>
                <a:outerShdw blurRad="38100" dist="38100" dir="2700000" algn="tl">
                  <a:srgbClr val="000000">
                    <a:alpha val="43137"/>
                  </a:srgbClr>
                </a:outerShdw>
              </a:effectLst>
            </a:endParaRPr>
          </a:p>
        </p:txBody>
      </p:sp>
      <p:sp>
        <p:nvSpPr>
          <p:cNvPr id="6" name="Багетная рамка 5"/>
          <p:cNvSpPr/>
          <p:nvPr/>
        </p:nvSpPr>
        <p:spPr>
          <a:xfrm>
            <a:off x="0" y="1828800"/>
            <a:ext cx="3962400" cy="1676400"/>
          </a:xfrm>
          <a:prstGeom prst="bevel">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800" dirty="0" smtClean="0"/>
              <a:t>прокоагулянты</a:t>
            </a:r>
            <a:endParaRPr lang="ru-RU" sz="3800" dirty="0"/>
          </a:p>
        </p:txBody>
      </p:sp>
      <p:sp>
        <p:nvSpPr>
          <p:cNvPr id="7" name="Багетная рамка 6"/>
          <p:cNvSpPr/>
          <p:nvPr/>
        </p:nvSpPr>
        <p:spPr>
          <a:xfrm>
            <a:off x="4953000" y="1828800"/>
            <a:ext cx="4191000" cy="1676400"/>
          </a:xfrm>
          <a:prstGeom prst="bevel">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t>Ингибиторы  коагуляции</a:t>
            </a:r>
          </a:p>
          <a:p>
            <a:pPr algn="ctr"/>
            <a:r>
              <a:rPr lang="ru-RU" sz="2800" dirty="0" smtClean="0"/>
              <a:t>Антикоагулянты  </a:t>
            </a:r>
          </a:p>
        </p:txBody>
      </p:sp>
      <p:sp>
        <p:nvSpPr>
          <p:cNvPr id="8" name="Багетная рамка 7"/>
          <p:cNvSpPr/>
          <p:nvPr/>
        </p:nvSpPr>
        <p:spPr>
          <a:xfrm>
            <a:off x="0" y="4419600"/>
            <a:ext cx="4191000" cy="1600200"/>
          </a:xfrm>
          <a:prstGeom prst="bevel">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000" dirty="0" smtClean="0"/>
              <a:t>Профибринолитики</a:t>
            </a:r>
            <a:endParaRPr lang="ru-RU" sz="3000" dirty="0"/>
          </a:p>
        </p:txBody>
      </p:sp>
      <p:sp>
        <p:nvSpPr>
          <p:cNvPr id="9" name="Багетная рамка 8"/>
          <p:cNvSpPr/>
          <p:nvPr/>
        </p:nvSpPr>
        <p:spPr>
          <a:xfrm>
            <a:off x="4876800" y="4419600"/>
            <a:ext cx="4267200" cy="1600200"/>
          </a:xfrm>
          <a:prstGeom prst="bevel">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dirty="0" smtClean="0"/>
              <a:t>Ингибиторы фибринолиза</a:t>
            </a:r>
            <a:endParaRPr lang="ru-RU" sz="3600" dirty="0"/>
          </a:p>
        </p:txBody>
      </p:sp>
      <p:sp>
        <p:nvSpPr>
          <p:cNvPr id="11" name="Стрелка вниз 10"/>
          <p:cNvSpPr/>
          <p:nvPr/>
        </p:nvSpPr>
        <p:spPr>
          <a:xfrm>
            <a:off x="1676400" y="1066800"/>
            <a:ext cx="484632" cy="978408"/>
          </a:xfrm>
          <a:prstGeom prst="downArrow">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Стрелка вниз 11"/>
          <p:cNvSpPr/>
          <p:nvPr/>
        </p:nvSpPr>
        <p:spPr>
          <a:xfrm>
            <a:off x="6781800" y="1066800"/>
            <a:ext cx="484632" cy="978408"/>
          </a:xfrm>
          <a:prstGeom prst="downArrow">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cSld>
  <p:clrMapOvr>
    <a:masterClrMapping/>
  </p:clrMapOvr>
  <p:transition>
    <p:wheel spokes="8"/>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04800" y="762000"/>
            <a:ext cx="8610600" cy="57912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lvl="0"/>
            <a:r>
              <a:rPr lang="ru-RU" dirty="0" smtClean="0">
                <a:solidFill>
                  <a:schemeClr val="tx2">
                    <a:lumMod val="75000"/>
                  </a:schemeClr>
                </a:solidFill>
              </a:rPr>
              <a:t>Иванов Е.П. Диагностика нарушений гемостаза. – Минск: Беларусь, 1983. </a:t>
            </a:r>
          </a:p>
          <a:p>
            <a:pPr lvl="0"/>
            <a:r>
              <a:rPr lang="ru-RU" dirty="0" smtClean="0">
                <a:solidFill>
                  <a:schemeClr val="tx2">
                    <a:lumMod val="75000"/>
                  </a:schemeClr>
                </a:solidFill>
              </a:rPr>
              <a:t>Иванов Е.П. Руководство по гемостазиологии ,1991</a:t>
            </a:r>
          </a:p>
          <a:p>
            <a:pPr lvl="0"/>
            <a:r>
              <a:rPr lang="ru-RU" dirty="0" smtClean="0">
                <a:solidFill>
                  <a:schemeClr val="tx2">
                    <a:lumMod val="75000"/>
                  </a:schemeClr>
                </a:solidFill>
              </a:rPr>
              <a:t>Долгов В., Морозова В., Марцишевская Р. Клинико-диагностическое значение лабораторных показателей. – М.: Лабинфом, Центр, 1995. </a:t>
            </a:r>
          </a:p>
          <a:p>
            <a:pPr lvl="0"/>
            <a:r>
              <a:rPr lang="ru-RU" dirty="0" smtClean="0">
                <a:solidFill>
                  <a:schemeClr val="tx2">
                    <a:lumMod val="75000"/>
                  </a:schemeClr>
                </a:solidFill>
              </a:rPr>
              <a:t>Долгов В.В, Свирин П.В Лабораторная диагностика нарушений гемостаза Москва,2005</a:t>
            </a:r>
          </a:p>
          <a:p>
            <a:r>
              <a:rPr lang="ru-RU" dirty="0" smtClean="0">
                <a:solidFill>
                  <a:schemeClr val="tx2">
                    <a:lumMod val="75000"/>
                  </a:schemeClr>
                </a:solidFill>
              </a:rPr>
              <a:t>Назаренко Г.И., Кишкун А.А. Клиническая оценка результатов лабораторных исследований. – М.: Медицина, 2006. </a:t>
            </a:r>
          </a:p>
          <a:p>
            <a:r>
              <a:rPr lang="ru-RU" dirty="0" smtClean="0">
                <a:solidFill>
                  <a:schemeClr val="tx2">
                    <a:lumMod val="75000"/>
                  </a:schemeClr>
                </a:solidFill>
              </a:rPr>
              <a:t>Б.Р. Гельфанд , А.И. Салтанов, Интенсивная терапия, НАЦИОНАЛЬНОЕ РУКОВОДСТВО , Москва 2009</a:t>
            </a:r>
            <a:endParaRPr lang="ru-RU" dirty="0">
              <a:solidFill>
                <a:schemeClr val="tx2">
                  <a:lumMod val="75000"/>
                </a:schemeClr>
              </a:solidFill>
            </a:endParaRPr>
          </a:p>
        </p:txBody>
      </p:sp>
      <p:sp>
        <p:nvSpPr>
          <p:cNvPr id="3" name="Заголовок 2"/>
          <p:cNvSpPr>
            <a:spLocks noGrp="1"/>
          </p:cNvSpPr>
          <p:nvPr>
            <p:ph type="title"/>
          </p:nvPr>
        </p:nvSpPr>
        <p:spPr>
          <a:xfrm>
            <a:off x="381000" y="304800"/>
            <a:ext cx="8229600" cy="5334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algn="ctr"/>
            <a:r>
              <a:rPr lang="ru-RU" dirty="0" smtClean="0"/>
              <a:t/>
            </a:r>
            <a:br>
              <a:rPr lang="ru-RU" dirty="0" smtClean="0"/>
            </a:br>
            <a:r>
              <a:rPr lang="ru-RU" sz="4000" b="1" dirty="0" smtClean="0">
                <a:solidFill>
                  <a:schemeClr val="tx2">
                    <a:lumMod val="75000"/>
                  </a:schemeClr>
                </a:solidFill>
                <a:effectLst>
                  <a:outerShdw blurRad="38100" dist="38100" dir="2700000" algn="tl">
                    <a:srgbClr val="000000">
                      <a:alpha val="43137"/>
                    </a:srgbClr>
                  </a:outerShdw>
                </a:effectLst>
              </a:rPr>
              <a:t>Список использованных источников</a:t>
            </a:r>
            <a:endParaRPr lang="ru-RU" b="1" dirty="0">
              <a:solidFill>
                <a:schemeClr val="tx2">
                  <a:lumMod val="75000"/>
                </a:schemeClr>
              </a:solidFill>
              <a:effectLst>
                <a:outerShdw blurRad="38100" dist="38100" dir="2700000" algn="tl">
                  <a:srgbClr val="000000">
                    <a:alpha val="43137"/>
                  </a:srgbClr>
                </a:outerShdw>
              </a:effectLst>
            </a:endParaRPr>
          </a:p>
        </p:txBody>
      </p:sp>
    </p:spTree>
  </p:cSld>
  <p:clrMapOvr>
    <a:masterClrMapping/>
  </p:clrMapOvr>
  <p:transition>
    <p:wheel spokes="8"/>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532352036.jpg"/>
          <p:cNvPicPr>
            <a:picLocks noGrp="1" noChangeAspect="1"/>
          </p:cNvPicPr>
          <p:nvPr>
            <p:ph idx="1"/>
          </p:nvPr>
        </p:nvPicPr>
        <p:blipFill>
          <a:blip r:embed="rId2"/>
          <a:stretch>
            <a:fillRect/>
          </a:stretch>
        </p:blipFill>
        <p:spPr>
          <a:xfrm>
            <a:off x="0" y="0"/>
            <a:ext cx="9144000" cy="685800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 name="Заголовок 2"/>
          <p:cNvSpPr>
            <a:spLocks noGrp="1"/>
          </p:cNvSpPr>
          <p:nvPr>
            <p:ph type="title"/>
          </p:nvPr>
        </p:nvSpPr>
        <p:spPr>
          <a:xfrm>
            <a:off x="0" y="685800"/>
            <a:ext cx="9144000" cy="10668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r>
              <a:rPr lang="ru-RU" sz="6600" b="1" dirty="0" smtClean="0">
                <a:effectLst>
                  <a:outerShdw blurRad="38100" dist="38100" dir="2700000" algn="tl">
                    <a:srgbClr val="000000">
                      <a:alpha val="43137"/>
                    </a:srgbClr>
                  </a:outerShdw>
                </a:effectLst>
              </a:rPr>
              <a:t>Спасибо за внимание </a:t>
            </a:r>
            <a:endParaRPr lang="ru-RU" sz="6600" b="1" dirty="0">
              <a:effectLst>
                <a:outerShdw blurRad="38100" dist="38100" dir="2700000" algn="tl">
                  <a:srgbClr val="000000">
                    <a:alpha val="43137"/>
                  </a:srgbClr>
                </a:outerShdw>
              </a:effectLst>
            </a:endParaRPr>
          </a:p>
        </p:txBody>
      </p:sp>
    </p:spTree>
  </p:cSld>
  <p:clrMapOvr>
    <a:masterClrMapping/>
  </p:clrMapOvr>
  <p:transition>
    <p:wheel spokes="8"/>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0" y="0"/>
            <a:ext cx="9144000" cy="6858000"/>
          </a:xfrm>
        </p:spPr>
        <p:txBody>
          <a:bodyPr/>
          <a:lstStyle/>
          <a:p>
            <a:r>
              <a:rPr lang="ru-RU" dirty="0" smtClean="0"/>
              <a:t>.</a:t>
            </a:r>
            <a:endParaRPr lang="ru-RU" dirty="0"/>
          </a:p>
        </p:txBody>
      </p:sp>
      <p:sp>
        <p:nvSpPr>
          <p:cNvPr id="3" name="Заголовок 2"/>
          <p:cNvSpPr>
            <a:spLocks noGrp="1"/>
          </p:cNvSpPr>
          <p:nvPr>
            <p:ph type="title"/>
          </p:nvPr>
        </p:nvSpPr>
        <p:spPr>
          <a:xfrm>
            <a:off x="457200" y="152400"/>
            <a:ext cx="685800" cy="457200"/>
          </a:xfrm>
        </p:spPr>
        <p:txBody>
          <a:bodyPr>
            <a:normAutofit fontScale="90000"/>
          </a:bodyPr>
          <a:lstStyle/>
          <a:p>
            <a:pPr algn="ctr"/>
            <a:r>
              <a:rPr lang="ru-RU" sz="6000" dirty="0" smtClean="0"/>
              <a:t>.</a:t>
            </a:r>
            <a:endParaRPr lang="ru-RU" sz="6000" dirty="0"/>
          </a:p>
        </p:txBody>
      </p:sp>
      <p:sp>
        <p:nvSpPr>
          <p:cNvPr id="4" name="Овал 3"/>
          <p:cNvSpPr/>
          <p:nvPr/>
        </p:nvSpPr>
        <p:spPr>
          <a:xfrm>
            <a:off x="1066800" y="0"/>
            <a:ext cx="7010400" cy="1828800"/>
          </a:xfrm>
          <a:prstGeom prst="ellipse">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0" b="1" dirty="0" smtClean="0">
                <a:solidFill>
                  <a:srgbClr val="FFFF00"/>
                </a:solidFill>
                <a:effectLst>
                  <a:outerShdw blurRad="38100" dist="38100" dir="2700000" algn="tl">
                    <a:srgbClr val="000000">
                      <a:alpha val="43137"/>
                    </a:srgbClr>
                  </a:outerShdw>
                </a:effectLst>
              </a:rPr>
              <a:t>гемостаз</a:t>
            </a:r>
            <a:r>
              <a:rPr lang="ru-RU" dirty="0" smtClean="0"/>
              <a:t>.</a:t>
            </a:r>
            <a:endParaRPr lang="ru-RU" dirty="0"/>
          </a:p>
        </p:txBody>
      </p:sp>
      <p:sp>
        <p:nvSpPr>
          <p:cNvPr id="6" name="Цилиндр 5"/>
          <p:cNvSpPr/>
          <p:nvPr/>
        </p:nvSpPr>
        <p:spPr>
          <a:xfrm>
            <a:off x="0" y="1752600"/>
            <a:ext cx="3352800" cy="2971800"/>
          </a:xfrm>
          <a:prstGeom prst="can">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dirty="0" smtClean="0">
                <a:solidFill>
                  <a:srgbClr val="FFFF00"/>
                </a:solidFill>
              </a:rPr>
              <a:t>Первичный</a:t>
            </a:r>
          </a:p>
          <a:p>
            <a:pPr algn="ctr"/>
            <a:r>
              <a:rPr lang="ru-RU" sz="3200" dirty="0" smtClean="0">
                <a:solidFill>
                  <a:srgbClr val="FFFF00"/>
                </a:solidFill>
              </a:rPr>
              <a:t>(временный)</a:t>
            </a:r>
          </a:p>
          <a:p>
            <a:pPr algn="ctr"/>
            <a:r>
              <a:rPr lang="ru-RU" sz="3600" dirty="0" smtClean="0">
                <a:solidFill>
                  <a:srgbClr val="FFFF00"/>
                </a:solidFill>
              </a:rPr>
              <a:t>гемостаз</a:t>
            </a:r>
            <a:endParaRPr lang="ru-RU" sz="3600" dirty="0">
              <a:solidFill>
                <a:srgbClr val="FFFF00"/>
              </a:solidFill>
            </a:endParaRPr>
          </a:p>
        </p:txBody>
      </p:sp>
      <p:sp>
        <p:nvSpPr>
          <p:cNvPr id="8" name="Цилиндр 7"/>
          <p:cNvSpPr/>
          <p:nvPr/>
        </p:nvSpPr>
        <p:spPr>
          <a:xfrm>
            <a:off x="5943600" y="1828800"/>
            <a:ext cx="3200400" cy="2895600"/>
          </a:xfrm>
          <a:prstGeom prst="can">
            <a:avLst>
              <a:gd name="adj" fmla="val 2213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dirty="0" smtClean="0">
                <a:solidFill>
                  <a:srgbClr val="FFFF00"/>
                </a:solidFill>
              </a:rPr>
              <a:t>Вторичный</a:t>
            </a:r>
          </a:p>
          <a:p>
            <a:pPr algn="ctr"/>
            <a:r>
              <a:rPr lang="ru-RU" sz="2800" dirty="0" smtClean="0">
                <a:solidFill>
                  <a:srgbClr val="FFFF00"/>
                </a:solidFill>
              </a:rPr>
              <a:t>(окончательный)</a:t>
            </a:r>
          </a:p>
          <a:p>
            <a:pPr algn="ctr"/>
            <a:r>
              <a:rPr lang="ru-RU" sz="3600" dirty="0" smtClean="0">
                <a:solidFill>
                  <a:srgbClr val="FFFF00"/>
                </a:solidFill>
              </a:rPr>
              <a:t>гемостаз</a:t>
            </a:r>
            <a:endParaRPr lang="ru-RU" sz="3600" dirty="0">
              <a:solidFill>
                <a:srgbClr val="FFFF00"/>
              </a:solidFill>
            </a:endParaRPr>
          </a:p>
        </p:txBody>
      </p:sp>
      <p:sp>
        <p:nvSpPr>
          <p:cNvPr id="10" name="Стрелка вниз 9"/>
          <p:cNvSpPr/>
          <p:nvPr/>
        </p:nvSpPr>
        <p:spPr>
          <a:xfrm>
            <a:off x="1143000" y="1371600"/>
            <a:ext cx="914400" cy="990600"/>
          </a:xfrm>
          <a:prstGeom prst="downArrow">
            <a:avLst/>
          </a:prstGeom>
          <a:solidFill>
            <a:srgbClr val="00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Стрелка вниз 10"/>
          <p:cNvSpPr/>
          <p:nvPr/>
        </p:nvSpPr>
        <p:spPr>
          <a:xfrm>
            <a:off x="7162800" y="1371600"/>
            <a:ext cx="1066800" cy="978408"/>
          </a:xfrm>
          <a:prstGeom prst="downArrow">
            <a:avLst/>
          </a:prstGeom>
          <a:solidFill>
            <a:srgbClr val="00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Багетная рамка 12"/>
          <p:cNvSpPr/>
          <p:nvPr/>
        </p:nvSpPr>
        <p:spPr>
          <a:xfrm>
            <a:off x="0" y="5334000"/>
            <a:ext cx="4343400" cy="1524000"/>
          </a:xfrm>
          <a:prstGeom prst="bevel">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solidFill>
                  <a:srgbClr val="FFFF00"/>
                </a:solidFill>
              </a:rPr>
              <a:t>Сосудисто- тромбоцитарный</a:t>
            </a:r>
          </a:p>
          <a:p>
            <a:pPr algn="ctr"/>
            <a:r>
              <a:rPr lang="ru-RU" sz="2800" dirty="0" smtClean="0">
                <a:solidFill>
                  <a:srgbClr val="FFFF00"/>
                </a:solidFill>
              </a:rPr>
              <a:t>гемостаз</a:t>
            </a:r>
            <a:endParaRPr lang="ru-RU" sz="2800" dirty="0">
              <a:solidFill>
                <a:srgbClr val="FFFF00"/>
              </a:solidFill>
            </a:endParaRPr>
          </a:p>
        </p:txBody>
      </p:sp>
      <p:sp>
        <p:nvSpPr>
          <p:cNvPr id="14" name="Багетная рамка 13"/>
          <p:cNvSpPr/>
          <p:nvPr/>
        </p:nvSpPr>
        <p:spPr>
          <a:xfrm>
            <a:off x="4800600" y="5334000"/>
            <a:ext cx="4343400" cy="1524000"/>
          </a:xfrm>
          <a:prstGeom prst="bevel">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smtClean="0">
                <a:solidFill>
                  <a:srgbClr val="FFFF00"/>
                </a:solidFill>
              </a:rPr>
              <a:t>Плазменно-коагуляционный гемостаз</a:t>
            </a:r>
            <a:endParaRPr lang="ru-RU" sz="3200" dirty="0">
              <a:solidFill>
                <a:srgbClr val="FFFF00"/>
              </a:solidFill>
            </a:endParaRPr>
          </a:p>
        </p:txBody>
      </p:sp>
      <p:sp>
        <p:nvSpPr>
          <p:cNvPr id="12" name="Прямоугольник 11"/>
          <p:cNvSpPr/>
          <p:nvPr/>
        </p:nvSpPr>
        <p:spPr>
          <a:xfrm>
            <a:off x="0" y="4191000"/>
            <a:ext cx="4343400" cy="1143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smtClean="0">
                <a:solidFill>
                  <a:srgbClr val="FF0000"/>
                </a:solidFill>
              </a:rPr>
              <a:t>микроциркуляторный</a:t>
            </a:r>
            <a:endParaRPr lang="ru-RU" sz="3200" dirty="0">
              <a:solidFill>
                <a:srgbClr val="FF0000"/>
              </a:solidFill>
            </a:endParaRPr>
          </a:p>
        </p:txBody>
      </p:sp>
      <p:sp>
        <p:nvSpPr>
          <p:cNvPr id="15" name="Прямоугольник 14"/>
          <p:cNvSpPr/>
          <p:nvPr/>
        </p:nvSpPr>
        <p:spPr>
          <a:xfrm>
            <a:off x="4800600" y="4191000"/>
            <a:ext cx="4343400" cy="12192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smtClean="0">
                <a:solidFill>
                  <a:srgbClr val="FF0000"/>
                </a:solidFill>
              </a:rPr>
              <a:t>макроциркуляторный</a:t>
            </a:r>
            <a:endParaRPr lang="ru-RU" sz="3200" dirty="0">
              <a:solidFill>
                <a:srgbClr val="FF0000"/>
              </a:solidFill>
            </a:endParaRPr>
          </a:p>
        </p:txBody>
      </p:sp>
    </p:spTree>
  </p:cSld>
  <p:clrMapOvr>
    <a:masterClrMapping/>
  </p:clrMapOvr>
  <p:transition>
    <p:wheel spokes="8"/>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04800" y="304800"/>
            <a:ext cx="8610600" cy="6248400"/>
          </a:xfrm>
        </p:spPr>
        <p:txBody>
          <a:bodyPr>
            <a:noAutofit/>
          </a:bodyPr>
          <a:lstStyle/>
          <a:p>
            <a:r>
              <a:rPr lang="ru-RU" sz="3400" b="1" dirty="0" smtClean="0">
                <a:solidFill>
                  <a:schemeClr val="tx2">
                    <a:lumMod val="75000"/>
                  </a:schemeClr>
                </a:solidFill>
                <a:effectLst>
                  <a:outerShdw blurRad="38100" dist="38100" dir="2700000" algn="tl">
                    <a:srgbClr val="000000">
                      <a:alpha val="43137"/>
                    </a:srgbClr>
                  </a:outerShdw>
                </a:effectLst>
              </a:rPr>
              <a:t>Гемостаз в сосудах микроциркуляции осуществляется, в основном, клеточными(тромбоцитами) и сосудистыми(эндотелием и др.) факторами.</a:t>
            </a:r>
          </a:p>
          <a:p>
            <a:r>
              <a:rPr lang="ru-RU" sz="3400" b="1" dirty="0" smtClean="0">
                <a:solidFill>
                  <a:schemeClr val="tx2">
                    <a:lumMod val="75000"/>
                  </a:schemeClr>
                </a:solidFill>
                <a:effectLst>
                  <a:outerShdw blurRad="38100" dist="38100" dir="2700000" algn="tl">
                    <a:srgbClr val="000000">
                      <a:alpha val="43137"/>
                    </a:srgbClr>
                  </a:outerShdw>
                </a:effectLst>
              </a:rPr>
              <a:t> Плазменный (коагуляционный) гемостаз представляет собой каскад реакций, в которых участвуют факторы свертывания крови, завершающийся процессом фибринообразования. </a:t>
            </a:r>
            <a:endParaRPr lang="ru-RU" sz="3400" b="1" dirty="0">
              <a:solidFill>
                <a:schemeClr val="tx2">
                  <a:lumMod val="75000"/>
                </a:schemeClr>
              </a:solidFill>
              <a:effectLst>
                <a:outerShdw blurRad="38100" dist="38100" dir="2700000" algn="tl">
                  <a:srgbClr val="000000">
                    <a:alpha val="43137"/>
                  </a:srgbClr>
                </a:outerShdw>
              </a:effectLst>
            </a:endParaRPr>
          </a:p>
        </p:txBody>
      </p:sp>
      <p:sp>
        <p:nvSpPr>
          <p:cNvPr id="3" name="Заголовок 2"/>
          <p:cNvSpPr>
            <a:spLocks noGrp="1"/>
          </p:cNvSpPr>
          <p:nvPr>
            <p:ph type="title"/>
          </p:nvPr>
        </p:nvSpPr>
        <p:spPr>
          <a:xfrm>
            <a:off x="457200" y="914400"/>
            <a:ext cx="228600" cy="457200"/>
          </a:xfrm>
        </p:spPr>
        <p:txBody>
          <a:bodyPr>
            <a:normAutofit fontScale="90000"/>
          </a:bodyPr>
          <a:lstStyle/>
          <a:p>
            <a:r>
              <a:rPr lang="ru-RU" dirty="0" smtClean="0"/>
              <a:t>.</a:t>
            </a:r>
            <a:endParaRPr lang="ru-RU" dirty="0"/>
          </a:p>
        </p:txBody>
      </p:sp>
    </p:spTree>
  </p:cSld>
  <p:clrMapOvr>
    <a:masterClrMapping/>
  </p:clrMapOvr>
  <p:transition>
    <p:wheel spokes="8"/>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0" y="1143000"/>
            <a:ext cx="9144000" cy="5715000"/>
          </a:xfrm>
        </p:spPr>
        <p:txBody>
          <a:bodyPr/>
          <a:lstStyle/>
          <a:p>
            <a:r>
              <a:rPr lang="ru-RU" dirty="0" smtClean="0"/>
              <a:t>.</a:t>
            </a:r>
            <a:endParaRPr lang="ru-RU" dirty="0"/>
          </a:p>
        </p:txBody>
      </p:sp>
      <p:sp>
        <p:nvSpPr>
          <p:cNvPr id="3" name="Заголовок 2"/>
          <p:cNvSpPr>
            <a:spLocks noGrp="1"/>
          </p:cNvSpPr>
          <p:nvPr>
            <p:ph type="title"/>
          </p:nvPr>
        </p:nvSpPr>
        <p:spPr>
          <a:xfrm>
            <a:off x="457200" y="0"/>
            <a:ext cx="8229600" cy="121920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fontScale="90000"/>
          </a:bodyPr>
          <a:lstStyle/>
          <a:p>
            <a:pPr algn="ctr"/>
            <a:r>
              <a:rPr lang="ru-RU" b="1" dirty="0" smtClean="0">
                <a:solidFill>
                  <a:srgbClr val="FF0000"/>
                </a:solidFill>
                <a:effectLst>
                  <a:outerShdw blurRad="38100" dist="38100" dir="2700000" algn="tl">
                    <a:srgbClr val="000000">
                      <a:alpha val="43137"/>
                    </a:srgbClr>
                  </a:outerShdw>
                </a:effectLst>
              </a:rPr>
              <a:t>Последовательность развития гемостатических реакции</a:t>
            </a:r>
            <a:endParaRPr lang="ru-RU" b="1" dirty="0">
              <a:solidFill>
                <a:srgbClr val="FF0000"/>
              </a:solidFill>
              <a:effectLst>
                <a:outerShdw blurRad="38100" dist="38100" dir="2700000" algn="tl">
                  <a:srgbClr val="000000">
                    <a:alpha val="43137"/>
                  </a:srgbClr>
                </a:outerShdw>
              </a:effectLst>
            </a:endParaRPr>
          </a:p>
        </p:txBody>
      </p:sp>
      <p:sp>
        <p:nvSpPr>
          <p:cNvPr id="7" name="Скругленный прямоугольник 6"/>
          <p:cNvSpPr/>
          <p:nvPr/>
        </p:nvSpPr>
        <p:spPr>
          <a:xfrm>
            <a:off x="6477000" y="2590800"/>
            <a:ext cx="2667000" cy="3352800"/>
          </a:xfrm>
          <a:prstGeom prst="roundRect">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ru-RU" sz="2800" dirty="0" smtClean="0">
                <a:solidFill>
                  <a:srgbClr val="FFFF00"/>
                </a:solidFill>
              </a:rPr>
              <a:t>Активация факторов фибринолиза (минуты)</a:t>
            </a:r>
          </a:p>
          <a:p>
            <a:pPr algn="ctr">
              <a:buFont typeface="Arial" pitchFamily="34" charset="0"/>
              <a:buChar char="•"/>
            </a:pPr>
            <a:r>
              <a:rPr lang="ru-RU" sz="2800" dirty="0" smtClean="0">
                <a:solidFill>
                  <a:srgbClr val="FFFF00"/>
                </a:solidFill>
              </a:rPr>
              <a:t>Лизис кровяного сгустка (часы)</a:t>
            </a:r>
            <a:endParaRPr lang="ru-RU" sz="2800" dirty="0">
              <a:solidFill>
                <a:srgbClr val="FFFF00"/>
              </a:solidFill>
            </a:endParaRPr>
          </a:p>
        </p:txBody>
      </p:sp>
      <p:sp>
        <p:nvSpPr>
          <p:cNvPr id="8" name="Скругленный прямоугольник 7"/>
          <p:cNvSpPr/>
          <p:nvPr/>
        </p:nvSpPr>
        <p:spPr>
          <a:xfrm>
            <a:off x="0" y="1219200"/>
            <a:ext cx="2819400" cy="1143000"/>
          </a:xfrm>
          <a:prstGeom prst="roundRect">
            <a:avLst/>
          </a:pr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dirty="0" smtClean="0">
                <a:solidFill>
                  <a:srgbClr val="FFFF00"/>
                </a:solidFill>
              </a:rPr>
              <a:t>Первичный гемостаз</a:t>
            </a:r>
            <a:endParaRPr lang="ru-RU" sz="3600" dirty="0">
              <a:solidFill>
                <a:srgbClr val="FFFF00"/>
              </a:solidFill>
            </a:endParaRPr>
          </a:p>
        </p:txBody>
      </p:sp>
      <p:sp>
        <p:nvSpPr>
          <p:cNvPr id="9" name="Скругленный прямоугольник 8"/>
          <p:cNvSpPr/>
          <p:nvPr/>
        </p:nvSpPr>
        <p:spPr>
          <a:xfrm>
            <a:off x="3276600" y="1219200"/>
            <a:ext cx="2743200" cy="11430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dirty="0" smtClean="0">
                <a:solidFill>
                  <a:srgbClr val="FFFF00"/>
                </a:solidFill>
              </a:rPr>
              <a:t>Вторичный гемостаз</a:t>
            </a:r>
            <a:endParaRPr lang="ru-RU" sz="3600" dirty="0">
              <a:solidFill>
                <a:srgbClr val="FFFF00"/>
              </a:solidFill>
            </a:endParaRPr>
          </a:p>
        </p:txBody>
      </p:sp>
      <p:sp>
        <p:nvSpPr>
          <p:cNvPr id="10" name="Скругленный прямоугольник 9"/>
          <p:cNvSpPr/>
          <p:nvPr/>
        </p:nvSpPr>
        <p:spPr>
          <a:xfrm>
            <a:off x="6400800" y="1143000"/>
            <a:ext cx="2743200" cy="1143000"/>
          </a:xfrm>
          <a:prstGeom prst="roundRect">
            <a:avLst/>
          </a:prstGeom>
          <a:solidFill>
            <a:schemeClr val="accent4">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300" dirty="0" smtClean="0">
                <a:solidFill>
                  <a:srgbClr val="FFFF00"/>
                </a:solidFill>
              </a:rPr>
              <a:t>фибринолиз</a:t>
            </a:r>
            <a:endParaRPr lang="ru-RU" sz="3300" dirty="0">
              <a:solidFill>
                <a:srgbClr val="FFFF00"/>
              </a:solidFill>
            </a:endParaRPr>
          </a:p>
        </p:txBody>
      </p:sp>
      <p:sp>
        <p:nvSpPr>
          <p:cNvPr id="11" name="Скругленный прямоугольник 10"/>
          <p:cNvSpPr/>
          <p:nvPr/>
        </p:nvSpPr>
        <p:spPr>
          <a:xfrm>
            <a:off x="0" y="2667000"/>
            <a:ext cx="3048000" cy="3200400"/>
          </a:xfrm>
          <a:prstGeom prst="round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ru-RU" sz="2400" dirty="0" smtClean="0">
                <a:solidFill>
                  <a:srgbClr val="FFFF00"/>
                </a:solidFill>
              </a:rPr>
              <a:t>Вазоконстрикция(немедленно)</a:t>
            </a:r>
          </a:p>
          <a:p>
            <a:pPr algn="ctr">
              <a:buFont typeface="Arial" pitchFamily="34" charset="0"/>
              <a:buChar char="•"/>
            </a:pPr>
            <a:r>
              <a:rPr lang="ru-RU" sz="3200" dirty="0" smtClean="0">
                <a:solidFill>
                  <a:srgbClr val="FFFF00"/>
                </a:solidFill>
              </a:rPr>
              <a:t>Адгезия Тр </a:t>
            </a:r>
            <a:r>
              <a:rPr lang="ru-RU" sz="2400" dirty="0" smtClean="0">
                <a:solidFill>
                  <a:srgbClr val="FFFF00"/>
                </a:solidFill>
              </a:rPr>
              <a:t>(секунды)</a:t>
            </a:r>
          </a:p>
          <a:p>
            <a:pPr algn="ctr">
              <a:buFont typeface="Arial" pitchFamily="34" charset="0"/>
              <a:buChar char="•"/>
            </a:pPr>
            <a:r>
              <a:rPr lang="ru-RU" sz="3000" dirty="0" smtClean="0">
                <a:solidFill>
                  <a:srgbClr val="FFFF00"/>
                </a:solidFill>
              </a:rPr>
              <a:t>Агрегация Тр </a:t>
            </a:r>
            <a:r>
              <a:rPr lang="ru-RU" sz="2800" dirty="0" smtClean="0">
                <a:solidFill>
                  <a:srgbClr val="FFFF00"/>
                </a:solidFill>
              </a:rPr>
              <a:t>(минуты)</a:t>
            </a:r>
            <a:endParaRPr lang="ru-RU" sz="2800" dirty="0">
              <a:solidFill>
                <a:srgbClr val="FFFF00"/>
              </a:solidFill>
            </a:endParaRPr>
          </a:p>
        </p:txBody>
      </p:sp>
      <p:sp>
        <p:nvSpPr>
          <p:cNvPr id="13" name="Скругленный прямоугольник 12"/>
          <p:cNvSpPr/>
          <p:nvPr/>
        </p:nvSpPr>
        <p:spPr>
          <a:xfrm>
            <a:off x="3276600" y="2590800"/>
            <a:ext cx="2895600" cy="3352800"/>
          </a:xfrm>
          <a:prstGeom prst="roundRect">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ru-RU" sz="3200" dirty="0" smtClean="0">
                <a:solidFill>
                  <a:srgbClr val="FFFF00"/>
                </a:solidFill>
              </a:rPr>
              <a:t>Активация плазменных факторов  свертывания</a:t>
            </a:r>
          </a:p>
          <a:p>
            <a:pPr algn="ctr">
              <a:buFont typeface="Arial" pitchFamily="34" charset="0"/>
              <a:buChar char="•"/>
            </a:pPr>
            <a:r>
              <a:rPr lang="ru-RU" sz="2800" dirty="0" smtClean="0">
                <a:solidFill>
                  <a:srgbClr val="FFFF00"/>
                </a:solidFill>
              </a:rPr>
              <a:t>Образование фибрина  </a:t>
            </a:r>
            <a:r>
              <a:rPr lang="ru-RU" sz="2400" dirty="0" smtClean="0">
                <a:solidFill>
                  <a:srgbClr val="FFFF00"/>
                </a:solidFill>
              </a:rPr>
              <a:t>(минуты)</a:t>
            </a:r>
            <a:endParaRPr lang="ru-RU" sz="2400" dirty="0">
              <a:solidFill>
                <a:srgbClr val="FFFF00"/>
              </a:solidFill>
            </a:endParaRPr>
          </a:p>
        </p:txBody>
      </p:sp>
      <p:sp>
        <p:nvSpPr>
          <p:cNvPr id="14" name="Нашивка 13"/>
          <p:cNvSpPr/>
          <p:nvPr/>
        </p:nvSpPr>
        <p:spPr>
          <a:xfrm>
            <a:off x="457200" y="6096000"/>
            <a:ext cx="484632" cy="484632"/>
          </a:xfrm>
          <a:prstGeom prst="chevron">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15" name="Нашивка 14"/>
          <p:cNvSpPr/>
          <p:nvPr/>
        </p:nvSpPr>
        <p:spPr>
          <a:xfrm>
            <a:off x="1371600" y="6172200"/>
            <a:ext cx="762000" cy="304800"/>
          </a:xfrm>
          <a:prstGeom prst="chevron">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16" name="Нашивка 15"/>
          <p:cNvSpPr/>
          <p:nvPr/>
        </p:nvSpPr>
        <p:spPr>
          <a:xfrm>
            <a:off x="2438400" y="6172200"/>
            <a:ext cx="838200" cy="304800"/>
          </a:xfrm>
          <a:prstGeom prst="chevron">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18" name="Нашивка 17"/>
          <p:cNvSpPr/>
          <p:nvPr/>
        </p:nvSpPr>
        <p:spPr>
          <a:xfrm>
            <a:off x="3581400" y="6096000"/>
            <a:ext cx="1066800" cy="381000"/>
          </a:xfrm>
          <a:prstGeom prst="chevron">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19" name="Нашивка 18"/>
          <p:cNvSpPr/>
          <p:nvPr/>
        </p:nvSpPr>
        <p:spPr>
          <a:xfrm>
            <a:off x="4724400" y="6096000"/>
            <a:ext cx="1447800" cy="381000"/>
          </a:xfrm>
          <a:prstGeom prst="chevron">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20" name="Нашивка 19"/>
          <p:cNvSpPr/>
          <p:nvPr/>
        </p:nvSpPr>
        <p:spPr>
          <a:xfrm>
            <a:off x="6248400" y="6172200"/>
            <a:ext cx="2667000" cy="381000"/>
          </a:xfrm>
          <a:prstGeom prst="chevron">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21" name="Нашивка 20"/>
          <p:cNvSpPr/>
          <p:nvPr/>
        </p:nvSpPr>
        <p:spPr>
          <a:xfrm>
            <a:off x="838200" y="6096000"/>
            <a:ext cx="484632" cy="484632"/>
          </a:xfrm>
          <a:prstGeom prst="chevron">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Tree>
  </p:cSld>
  <p:clrMapOvr>
    <a:masterClrMapping/>
  </p:clrMapOvr>
  <p:transition>
    <p:wheel spokes="8"/>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dirty="0"/>
          </a:p>
        </p:txBody>
      </p:sp>
      <p:sp>
        <p:nvSpPr>
          <p:cNvPr id="3" name="Заголовок 2"/>
          <p:cNvSpPr>
            <a:spLocks noGrp="1"/>
          </p:cNvSpPr>
          <p:nvPr>
            <p:ph type="title"/>
          </p:nvPr>
        </p:nvSpPr>
        <p: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algn="ctr"/>
            <a:r>
              <a:rPr lang="ru-RU" b="1" dirty="0" smtClean="0">
                <a:solidFill>
                  <a:srgbClr val="FF0000"/>
                </a:solidFill>
                <a:effectLst>
                  <a:outerShdw blurRad="38100" dist="38100" dir="2700000" algn="tl">
                    <a:srgbClr val="000000">
                      <a:alpha val="43137"/>
                    </a:srgbClr>
                  </a:outerShdw>
                </a:effectLst>
              </a:rPr>
              <a:t>Система свертывания крови и система фибринолиза </a:t>
            </a:r>
            <a:endParaRPr lang="ru-RU" dirty="0">
              <a:solidFill>
                <a:srgbClr val="FF0000"/>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a:srcRect/>
          <a:stretch>
            <a:fillRect/>
          </a:stretch>
        </p:blipFill>
        <p:spPr bwMode="auto">
          <a:xfrm>
            <a:off x="304800" y="1295400"/>
            <a:ext cx="8610600" cy="52578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ransition>
    <p:wheel spokes="8"/>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2276</TotalTime>
  <Words>1601</Words>
  <PresentationFormat>Экран (4:3)</PresentationFormat>
  <Paragraphs>325</Paragraphs>
  <Slides>51</Slides>
  <Notes>6</Notes>
  <HiddenSlides>0</HiddenSlides>
  <MMClips>0</MMClips>
  <ScaleCrop>false</ScaleCrop>
  <HeadingPairs>
    <vt:vector size="4" baseType="variant">
      <vt:variant>
        <vt:lpstr>Тема</vt:lpstr>
      </vt:variant>
      <vt:variant>
        <vt:i4>1</vt:i4>
      </vt:variant>
      <vt:variant>
        <vt:lpstr>Заголовки слайдов</vt:lpstr>
      </vt:variant>
      <vt:variant>
        <vt:i4>51</vt:i4>
      </vt:variant>
    </vt:vector>
  </HeadingPairs>
  <TitlesOfParts>
    <vt:vector size="52" baseType="lpstr">
      <vt:lpstr>Бумажная</vt:lpstr>
      <vt:lpstr>Сосудисто- Тромбоцитарный гемостаз</vt:lpstr>
      <vt:lpstr>Характеристика системы гемостаза</vt:lpstr>
      <vt:lpstr>Компоненты системы гемостаза</vt:lpstr>
      <vt:lpstr>.</vt:lpstr>
      <vt:lpstr>.</vt:lpstr>
      <vt:lpstr>.</vt:lpstr>
      <vt:lpstr>.</vt:lpstr>
      <vt:lpstr>Последовательность развития гемостатических реакции</vt:lpstr>
      <vt:lpstr>Система свертывания крови и система фибринолиза </vt:lpstr>
      <vt:lpstr>.</vt:lpstr>
      <vt:lpstr>Структура сосудистой стенки</vt:lpstr>
      <vt:lpstr>.</vt:lpstr>
      <vt:lpstr>.</vt:lpstr>
      <vt:lpstr>.</vt:lpstr>
      <vt:lpstr>.</vt:lpstr>
      <vt:lpstr>.</vt:lpstr>
      <vt:lpstr> Основные функции эндотелия</vt:lpstr>
      <vt:lpstr>Функция сосудов в гемостазе:</vt:lpstr>
      <vt:lpstr>.</vt:lpstr>
      <vt:lpstr>.</vt:lpstr>
      <vt:lpstr>.</vt:lpstr>
      <vt:lpstr> Этап адгезии</vt:lpstr>
      <vt:lpstr>.</vt:lpstr>
      <vt:lpstr>Агрегация тромбоцитов </vt:lpstr>
      <vt:lpstr>Классификация врожденных нарушений функции тромбоцитов </vt:lpstr>
      <vt:lpstr>Классификация врожденных нарушений функции тромбоцитов </vt:lpstr>
      <vt:lpstr>Приобретенные нарушения тромбоцитарного звена</vt:lpstr>
      <vt:lpstr>Приобретенные нарушения тромбоцитарного звена</vt:lpstr>
      <vt:lpstr>,  </vt:lpstr>
      <vt:lpstr>.</vt:lpstr>
      <vt:lpstr>Слайд 31</vt:lpstr>
      <vt:lpstr>.</vt:lpstr>
      <vt:lpstr>.</vt:lpstr>
      <vt:lpstr>Методы исследования первичного гемостаза (сосудистый компонент)</vt:lpstr>
      <vt:lpstr>.</vt:lpstr>
      <vt:lpstr> Показатели, характеризующие тромбоцитарный компонент гемостаза</vt:lpstr>
      <vt:lpstr>Время кровотечения </vt:lpstr>
      <vt:lpstr>Время кровотечения</vt:lpstr>
      <vt:lpstr>.</vt:lpstr>
      <vt:lpstr>Тромбоцитарный компонент</vt:lpstr>
      <vt:lpstr>АГРЕГОМЕТР "Chrono-log"</vt:lpstr>
      <vt:lpstr>Тромбоэластография</vt:lpstr>
      <vt:lpstr>.</vt:lpstr>
      <vt:lpstr> Лабораторный скрининг нарушений системы гемостаза </vt:lpstr>
      <vt:lpstr> В клинической практике исследование системы гемостаза преследует следующие цели:</vt:lpstr>
      <vt:lpstr>.</vt:lpstr>
      <vt:lpstr>.</vt:lpstr>
      <vt:lpstr>.</vt:lpstr>
      <vt:lpstr>ВОПРОСЫ???</vt:lpstr>
      <vt:lpstr> Список использованных источников</vt:lpstr>
      <vt:lpstr>Спасибо за внимание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Сосудистой- тромбоцитарный гемостаз</dc:title>
  <dc:creator>днс</dc:creator>
  <cp:lastModifiedBy>днс</cp:lastModifiedBy>
  <cp:revision>203</cp:revision>
  <dcterms:created xsi:type="dcterms:W3CDTF">2012-05-22T09:00:00Z</dcterms:created>
  <dcterms:modified xsi:type="dcterms:W3CDTF">2012-06-05T13:58:52Z</dcterms:modified>
</cp:coreProperties>
</file>